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10287000" cx="18288000"/>
  <p:notesSz cx="6858000" cy="9144000"/>
  <p:embeddedFontLst>
    <p:embeddedFont>
      <p:font typeface="Noto Sans"/>
      <p:bold r:id="rId20"/>
      <p:boldItalic r:id="rId21"/>
    </p:embeddedFont>
    <p:embeddedFont>
      <p:font typeface="Montserrat"/>
      <p:bold r:id="rId22"/>
      <p:boldItalic r:id="rId23"/>
    </p:embeddedFont>
    <p:embeddedFont>
      <p:font typeface="Open Sans"/>
      <p:regular r:id="rId24"/>
      <p:bold r:id="rId25"/>
      <p:italic r:id="rId26"/>
      <p:boldItalic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NotoSans-bold.fntdata"/><Relationship Id="rId22" Type="http://schemas.openxmlformats.org/officeDocument/2006/relationships/font" Target="fonts/Montserrat-bold.fntdata"/><Relationship Id="rId21" Type="http://schemas.openxmlformats.org/officeDocument/2006/relationships/font" Target="fonts/NotoSans-boldItalic.fntdata"/><Relationship Id="rId24" Type="http://schemas.openxmlformats.org/officeDocument/2006/relationships/font" Target="fonts/OpenSans-regular.fntdata"/><Relationship Id="rId23" Type="http://schemas.openxmlformats.org/officeDocument/2006/relationships/font" Target="fonts/Montserrat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OpenSans-italic.fntdata"/><Relationship Id="rId25" Type="http://schemas.openxmlformats.org/officeDocument/2006/relationships/font" Target="fonts/OpenSans-bold.fntdata"/><Relationship Id="rId27" Type="http://schemas.openxmlformats.org/officeDocument/2006/relationships/font" Target="fonts/OpenSans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7" name="Google Shape;637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3" name="Google Shape;763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5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7" name="Google Shape;857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7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9" name="Google Shape;879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" name="Google Shape;410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3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6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6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7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7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7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20" Type="http://schemas.openxmlformats.org/officeDocument/2006/relationships/image" Target="../media/image75.png"/><Relationship Id="rId22" Type="http://schemas.openxmlformats.org/officeDocument/2006/relationships/image" Target="../media/image69.png"/><Relationship Id="rId21" Type="http://schemas.openxmlformats.org/officeDocument/2006/relationships/image" Target="../media/image71.png"/><Relationship Id="rId24" Type="http://schemas.openxmlformats.org/officeDocument/2006/relationships/image" Target="../media/image79.png"/><Relationship Id="rId23" Type="http://schemas.openxmlformats.org/officeDocument/2006/relationships/image" Target="../media/image7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Relationship Id="rId4" Type="http://schemas.openxmlformats.org/officeDocument/2006/relationships/image" Target="../media/image68.png"/><Relationship Id="rId9" Type="http://schemas.openxmlformats.org/officeDocument/2006/relationships/image" Target="../media/image66.png"/><Relationship Id="rId26" Type="http://schemas.openxmlformats.org/officeDocument/2006/relationships/image" Target="../media/image81.png"/><Relationship Id="rId25" Type="http://schemas.openxmlformats.org/officeDocument/2006/relationships/image" Target="../media/image77.png"/><Relationship Id="rId27" Type="http://schemas.openxmlformats.org/officeDocument/2006/relationships/image" Target="../media/image87.png"/><Relationship Id="rId5" Type="http://schemas.openxmlformats.org/officeDocument/2006/relationships/image" Target="../media/image67.png"/><Relationship Id="rId6" Type="http://schemas.openxmlformats.org/officeDocument/2006/relationships/image" Target="../media/image58.png"/><Relationship Id="rId7" Type="http://schemas.openxmlformats.org/officeDocument/2006/relationships/image" Target="../media/image73.png"/><Relationship Id="rId8" Type="http://schemas.openxmlformats.org/officeDocument/2006/relationships/image" Target="../media/image60.png"/><Relationship Id="rId11" Type="http://schemas.openxmlformats.org/officeDocument/2006/relationships/image" Target="../media/image63.jpg"/><Relationship Id="rId10" Type="http://schemas.openxmlformats.org/officeDocument/2006/relationships/image" Target="../media/image4.png"/><Relationship Id="rId13" Type="http://schemas.openxmlformats.org/officeDocument/2006/relationships/image" Target="../media/image74.png"/><Relationship Id="rId12" Type="http://schemas.openxmlformats.org/officeDocument/2006/relationships/image" Target="../media/image64.png"/><Relationship Id="rId15" Type="http://schemas.openxmlformats.org/officeDocument/2006/relationships/image" Target="../media/image72.png"/><Relationship Id="rId14" Type="http://schemas.openxmlformats.org/officeDocument/2006/relationships/image" Target="../media/image62.png"/><Relationship Id="rId17" Type="http://schemas.openxmlformats.org/officeDocument/2006/relationships/image" Target="../media/image70.png"/><Relationship Id="rId16" Type="http://schemas.openxmlformats.org/officeDocument/2006/relationships/image" Target="../media/image90.png"/><Relationship Id="rId19" Type="http://schemas.openxmlformats.org/officeDocument/2006/relationships/image" Target="../media/image76.png"/><Relationship Id="rId18" Type="http://schemas.openxmlformats.org/officeDocument/2006/relationships/image" Target="../media/image6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Relationship Id="rId4" Type="http://schemas.openxmlformats.org/officeDocument/2006/relationships/image" Target="../media/image80.png"/><Relationship Id="rId9" Type="http://schemas.openxmlformats.org/officeDocument/2006/relationships/image" Target="../media/image84.png"/><Relationship Id="rId5" Type="http://schemas.openxmlformats.org/officeDocument/2006/relationships/image" Target="../media/image83.png"/><Relationship Id="rId6" Type="http://schemas.openxmlformats.org/officeDocument/2006/relationships/image" Target="../media/image82.png"/><Relationship Id="rId7" Type="http://schemas.openxmlformats.org/officeDocument/2006/relationships/image" Target="../media/image85.png"/><Relationship Id="rId8" Type="http://schemas.openxmlformats.org/officeDocument/2006/relationships/image" Target="../media/image93.png"/><Relationship Id="rId10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Relationship Id="rId4" Type="http://schemas.openxmlformats.org/officeDocument/2006/relationships/image" Target="../media/image86.png"/><Relationship Id="rId9" Type="http://schemas.openxmlformats.org/officeDocument/2006/relationships/image" Target="../media/image91.png"/><Relationship Id="rId5" Type="http://schemas.openxmlformats.org/officeDocument/2006/relationships/image" Target="../media/image88.png"/><Relationship Id="rId6" Type="http://schemas.openxmlformats.org/officeDocument/2006/relationships/image" Target="../media/image92.png"/><Relationship Id="rId7" Type="http://schemas.openxmlformats.org/officeDocument/2006/relationships/image" Target="../media/image4.png"/><Relationship Id="rId8" Type="http://schemas.openxmlformats.org/officeDocument/2006/relationships/image" Target="../media/image8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5.png"/><Relationship Id="rId4" Type="http://schemas.openxmlformats.org/officeDocument/2006/relationships/image" Target="../media/image94.png"/><Relationship Id="rId5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19.png"/><Relationship Id="rId5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18.png"/><Relationship Id="rId6" Type="http://schemas.openxmlformats.org/officeDocument/2006/relationships/image" Target="../media/image32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11" Type="http://schemas.openxmlformats.org/officeDocument/2006/relationships/image" Target="../media/image10.png"/><Relationship Id="rId10" Type="http://schemas.openxmlformats.org/officeDocument/2006/relationships/image" Target="../media/image5.png"/><Relationship Id="rId9" Type="http://schemas.openxmlformats.org/officeDocument/2006/relationships/image" Target="../media/image3.png"/><Relationship Id="rId5" Type="http://schemas.openxmlformats.org/officeDocument/2006/relationships/image" Target="../media/image12.png"/><Relationship Id="rId6" Type="http://schemas.openxmlformats.org/officeDocument/2006/relationships/image" Target="../media/image15.png"/><Relationship Id="rId7" Type="http://schemas.openxmlformats.org/officeDocument/2006/relationships/image" Target="../media/image24.png"/><Relationship Id="rId8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14.png"/><Relationship Id="rId9" Type="http://schemas.openxmlformats.org/officeDocument/2006/relationships/image" Target="../media/image4.png"/><Relationship Id="rId5" Type="http://schemas.openxmlformats.org/officeDocument/2006/relationships/image" Target="../media/image11.png"/><Relationship Id="rId6" Type="http://schemas.openxmlformats.org/officeDocument/2006/relationships/image" Target="../media/image13.png"/><Relationship Id="rId7" Type="http://schemas.openxmlformats.org/officeDocument/2006/relationships/image" Target="../media/image9.png"/><Relationship Id="rId8" Type="http://schemas.openxmlformats.org/officeDocument/2006/relationships/image" Target="../media/image3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20.png"/><Relationship Id="rId5" Type="http://schemas.openxmlformats.org/officeDocument/2006/relationships/image" Target="../media/image26.png"/><Relationship Id="rId6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5.png"/><Relationship Id="rId4" Type="http://schemas.openxmlformats.org/officeDocument/2006/relationships/image" Target="../media/image2.png"/><Relationship Id="rId5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20" Type="http://schemas.openxmlformats.org/officeDocument/2006/relationships/image" Target="../media/image47.png"/><Relationship Id="rId22" Type="http://schemas.openxmlformats.org/officeDocument/2006/relationships/image" Target="../media/image52.png"/><Relationship Id="rId21" Type="http://schemas.openxmlformats.org/officeDocument/2006/relationships/image" Target="../media/image50.png"/><Relationship Id="rId24" Type="http://schemas.openxmlformats.org/officeDocument/2006/relationships/image" Target="../media/image46.png"/><Relationship Id="rId23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3.png"/><Relationship Id="rId4" Type="http://schemas.openxmlformats.org/officeDocument/2006/relationships/image" Target="../media/image27.png"/><Relationship Id="rId9" Type="http://schemas.openxmlformats.org/officeDocument/2006/relationships/image" Target="../media/image17.png"/><Relationship Id="rId26" Type="http://schemas.openxmlformats.org/officeDocument/2006/relationships/image" Target="../media/image56.png"/><Relationship Id="rId25" Type="http://schemas.openxmlformats.org/officeDocument/2006/relationships/image" Target="../media/image57.png"/><Relationship Id="rId27" Type="http://schemas.openxmlformats.org/officeDocument/2006/relationships/image" Target="../media/image59.jp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7" Type="http://schemas.openxmlformats.org/officeDocument/2006/relationships/image" Target="../media/image4.png"/><Relationship Id="rId8" Type="http://schemas.openxmlformats.org/officeDocument/2006/relationships/image" Target="../media/image2.png"/><Relationship Id="rId11" Type="http://schemas.openxmlformats.org/officeDocument/2006/relationships/image" Target="../media/image16.png"/><Relationship Id="rId10" Type="http://schemas.openxmlformats.org/officeDocument/2006/relationships/image" Target="../media/image28.png"/><Relationship Id="rId13" Type="http://schemas.openxmlformats.org/officeDocument/2006/relationships/image" Target="../media/image42.png"/><Relationship Id="rId12" Type="http://schemas.openxmlformats.org/officeDocument/2006/relationships/image" Target="../media/image41.png"/><Relationship Id="rId15" Type="http://schemas.openxmlformats.org/officeDocument/2006/relationships/image" Target="../media/image34.png"/><Relationship Id="rId14" Type="http://schemas.openxmlformats.org/officeDocument/2006/relationships/image" Target="../media/image30.png"/><Relationship Id="rId17" Type="http://schemas.openxmlformats.org/officeDocument/2006/relationships/image" Target="../media/image36.png"/><Relationship Id="rId16" Type="http://schemas.openxmlformats.org/officeDocument/2006/relationships/image" Target="../media/image31.png"/><Relationship Id="rId19" Type="http://schemas.openxmlformats.org/officeDocument/2006/relationships/image" Target="../media/image43.png"/><Relationship Id="rId18" Type="http://schemas.openxmlformats.org/officeDocument/2006/relationships/image" Target="../media/image4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FCFC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/>
          <p:nvPr/>
        </p:nvSpPr>
        <p:spPr>
          <a:xfrm>
            <a:off x="9922334" y="-7171282"/>
            <a:ext cx="15835551" cy="15835551"/>
          </a:xfrm>
          <a:custGeom>
            <a:rect b="b" l="l" r="r" t="t"/>
            <a:pathLst>
              <a:path extrusionOk="0" h="15835551" w="15835551">
                <a:moveTo>
                  <a:pt x="0" y="0"/>
                </a:moveTo>
                <a:lnTo>
                  <a:pt x="15835550" y="0"/>
                </a:lnTo>
                <a:lnTo>
                  <a:pt x="15835550" y="15835551"/>
                </a:lnTo>
                <a:lnTo>
                  <a:pt x="0" y="1583555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75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5" name="Google Shape;85;p13"/>
          <p:cNvSpPr/>
          <p:nvPr/>
        </p:nvSpPr>
        <p:spPr>
          <a:xfrm>
            <a:off x="161400" y="1889794"/>
            <a:ext cx="9597967" cy="2478941"/>
          </a:xfrm>
          <a:custGeom>
            <a:rect b="b" l="l" r="r" t="t"/>
            <a:pathLst>
              <a:path extrusionOk="0" h="2478941" w="9597967">
                <a:moveTo>
                  <a:pt x="0" y="0"/>
                </a:moveTo>
                <a:lnTo>
                  <a:pt x="9597967" y="0"/>
                </a:lnTo>
                <a:lnTo>
                  <a:pt x="9597967" y="2478941"/>
                </a:lnTo>
                <a:lnTo>
                  <a:pt x="0" y="247894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152444" l="0" r="0" t="-134716"/>
            </a:stretch>
          </a:blipFill>
          <a:ln>
            <a:noFill/>
          </a:ln>
        </p:spPr>
      </p:sp>
      <p:grpSp>
        <p:nvGrpSpPr>
          <p:cNvPr id="86" name="Google Shape;86;p13"/>
          <p:cNvGrpSpPr/>
          <p:nvPr/>
        </p:nvGrpSpPr>
        <p:grpSpPr>
          <a:xfrm>
            <a:off x="11671147" y="8519060"/>
            <a:ext cx="5970810" cy="941198"/>
            <a:chOff x="0" y="0"/>
            <a:chExt cx="7978155" cy="1257622"/>
          </a:xfrm>
        </p:grpSpPr>
        <p:sp>
          <p:nvSpPr>
            <p:cNvPr id="87" name="Google Shape;87;p13"/>
            <p:cNvSpPr/>
            <p:nvPr/>
          </p:nvSpPr>
          <p:spPr>
            <a:xfrm>
              <a:off x="0" y="0"/>
              <a:ext cx="7978155" cy="1257622"/>
            </a:xfrm>
            <a:custGeom>
              <a:rect b="b" l="l" r="r" t="t"/>
              <a:pathLst>
                <a:path extrusionOk="0" h="1257622" w="7978155">
                  <a:moveTo>
                    <a:pt x="0" y="0"/>
                  </a:moveTo>
                  <a:lnTo>
                    <a:pt x="7978155" y="0"/>
                  </a:lnTo>
                  <a:lnTo>
                    <a:pt x="7978155" y="1257622"/>
                  </a:lnTo>
                  <a:lnTo>
                    <a:pt x="0" y="1257622"/>
                  </a:lnTo>
                  <a:close/>
                </a:path>
              </a:pathLst>
            </a:custGeom>
            <a:solidFill>
              <a:srgbClr val="0C1A25">
                <a:alpha val="0"/>
              </a:srgbClr>
            </a:solidFill>
            <a:ln>
              <a:noFill/>
            </a:ln>
          </p:spPr>
        </p:sp>
        <p:sp>
          <p:nvSpPr>
            <p:cNvPr id="88" name="Google Shape;88;p13"/>
            <p:cNvSpPr txBox="1"/>
            <p:nvPr/>
          </p:nvSpPr>
          <p:spPr>
            <a:xfrm>
              <a:off x="0" y="0"/>
              <a:ext cx="7978155" cy="125762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700" u="none" cap="none" strike="noStrike">
                  <a:solidFill>
                    <a:srgbClr val="229799"/>
                  </a:solidFill>
                  <a:latin typeface="Arial"/>
                  <a:ea typeface="Arial"/>
                  <a:cs typeface="Arial"/>
                  <a:sym typeface="Arial"/>
                </a:rPr>
                <a:t>Ediz Süleymanoğlu </a:t>
              </a:r>
              <a:endParaRPr/>
            </a:p>
          </p:txBody>
        </p:sp>
      </p:grpSp>
      <p:grpSp>
        <p:nvGrpSpPr>
          <p:cNvPr id="89" name="Google Shape;89;p13"/>
          <p:cNvGrpSpPr/>
          <p:nvPr/>
        </p:nvGrpSpPr>
        <p:grpSpPr>
          <a:xfrm>
            <a:off x="1970831" y="5143500"/>
            <a:ext cx="6498893" cy="1728319"/>
            <a:chOff x="0" y="0"/>
            <a:chExt cx="7045686" cy="1873734"/>
          </a:xfrm>
        </p:grpSpPr>
        <p:sp>
          <p:nvSpPr>
            <p:cNvPr id="90" name="Google Shape;90;p13"/>
            <p:cNvSpPr/>
            <p:nvPr/>
          </p:nvSpPr>
          <p:spPr>
            <a:xfrm>
              <a:off x="0" y="0"/>
              <a:ext cx="7045686" cy="1873734"/>
            </a:xfrm>
            <a:custGeom>
              <a:rect b="b" l="l" r="r" t="t"/>
              <a:pathLst>
                <a:path extrusionOk="0" h="1873734" w="7045686">
                  <a:moveTo>
                    <a:pt x="0" y="0"/>
                  </a:moveTo>
                  <a:lnTo>
                    <a:pt x="7045686" y="0"/>
                  </a:lnTo>
                  <a:lnTo>
                    <a:pt x="7045686" y="1873734"/>
                  </a:lnTo>
                  <a:lnTo>
                    <a:pt x="0" y="187373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91" name="Google Shape;91;p13"/>
            <p:cNvSpPr txBox="1"/>
            <p:nvPr/>
          </p:nvSpPr>
          <p:spPr>
            <a:xfrm>
              <a:off x="0" y="0"/>
              <a:ext cx="7045685" cy="187373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4050" u="none" cap="none" strike="noStrike">
                  <a:solidFill>
                    <a:srgbClr val="229799"/>
                  </a:solidFill>
                  <a:latin typeface="Noto Sans"/>
                  <a:ea typeface="Noto Sans"/>
                  <a:cs typeface="Noto Sans"/>
                  <a:sym typeface="Noto Sans"/>
                </a:rPr>
                <a:t>Enerjiyi Türet, Karbonu Yönet, Değeri Paylaş</a:t>
              </a:r>
              <a:endParaRPr/>
            </a:p>
          </p:txBody>
        </p:sp>
      </p:grpSp>
      <p:sp>
        <p:nvSpPr>
          <p:cNvPr id="92" name="Google Shape;92;p13"/>
          <p:cNvSpPr/>
          <p:nvPr/>
        </p:nvSpPr>
        <p:spPr>
          <a:xfrm>
            <a:off x="8126077" y="463530"/>
            <a:ext cx="10364165" cy="6905125"/>
          </a:xfrm>
          <a:custGeom>
            <a:rect b="b" l="l" r="r" t="t"/>
            <a:pathLst>
              <a:path extrusionOk="0" h="6905125" w="10364165">
                <a:moveTo>
                  <a:pt x="0" y="0"/>
                </a:moveTo>
                <a:lnTo>
                  <a:pt x="10364165" y="0"/>
                </a:lnTo>
                <a:lnTo>
                  <a:pt x="10364165" y="6905125"/>
                </a:lnTo>
                <a:lnTo>
                  <a:pt x="0" y="690512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3" name="Google Shape;93;p13"/>
          <p:cNvSpPr txBox="1"/>
          <p:nvPr/>
        </p:nvSpPr>
        <p:spPr>
          <a:xfrm>
            <a:off x="315166" y="9704843"/>
            <a:ext cx="3756318" cy="2990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12" u="none" cap="none" strike="noStrike">
                <a:solidFill>
                  <a:srgbClr val="0C1A25"/>
                </a:solidFill>
                <a:latin typeface="Arial"/>
                <a:ea typeface="Arial"/>
                <a:cs typeface="Arial"/>
                <a:sym typeface="Arial"/>
              </a:rPr>
              <a:t>09 - 07 - 2025</a:t>
            </a:r>
            <a:endParaRPr/>
          </a:p>
        </p:txBody>
      </p:sp>
      <p:sp>
        <p:nvSpPr>
          <p:cNvPr id="94" name="Google Shape;94;p13"/>
          <p:cNvSpPr txBox="1"/>
          <p:nvPr/>
        </p:nvSpPr>
        <p:spPr>
          <a:xfrm>
            <a:off x="12578961" y="9460258"/>
            <a:ext cx="4155182" cy="3143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3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91" u="none" cap="none" strike="noStrike">
                <a:solidFill>
                  <a:srgbClr val="229799"/>
                </a:solidFill>
                <a:latin typeface="Noto Sans"/>
                <a:ea typeface="Noto Sans"/>
                <a:cs typeface="Noto Sans"/>
                <a:sym typeface="Noto Sans"/>
              </a:rPr>
              <a:t>Kurucu • Ürün &amp; İş Model Lideri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FCFC"/>
        </a:solidFill>
      </p:bgPr>
    </p:bg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22"/>
          <p:cNvSpPr txBox="1"/>
          <p:nvPr/>
        </p:nvSpPr>
        <p:spPr>
          <a:xfrm>
            <a:off x="5654841" y="795481"/>
            <a:ext cx="7092619" cy="10999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84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9318" u="none" cap="none" strike="noStrike">
                <a:solidFill>
                  <a:srgbClr val="229799"/>
                </a:solidFill>
                <a:latin typeface="Arial"/>
                <a:ea typeface="Arial"/>
                <a:cs typeface="Arial"/>
                <a:sym typeface="Arial"/>
              </a:rPr>
              <a:t>Takımımız</a:t>
            </a:r>
            <a:endParaRPr/>
          </a:p>
        </p:txBody>
      </p:sp>
      <p:sp>
        <p:nvSpPr>
          <p:cNvPr id="525" name="Google Shape;525;p22"/>
          <p:cNvSpPr/>
          <p:nvPr/>
        </p:nvSpPr>
        <p:spPr>
          <a:xfrm>
            <a:off x="12303182" y="-4232744"/>
            <a:ext cx="9376244" cy="9376244"/>
          </a:xfrm>
          <a:custGeom>
            <a:rect b="b" l="l" r="r" t="t"/>
            <a:pathLst>
              <a:path extrusionOk="0" h="9376244" w="9376244">
                <a:moveTo>
                  <a:pt x="0" y="0"/>
                </a:moveTo>
                <a:lnTo>
                  <a:pt x="9376244" y="0"/>
                </a:lnTo>
                <a:lnTo>
                  <a:pt x="9376244" y="9376244"/>
                </a:lnTo>
                <a:lnTo>
                  <a:pt x="0" y="93762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75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26" name="Google Shape;526;p22"/>
          <p:cNvSpPr/>
          <p:nvPr/>
        </p:nvSpPr>
        <p:spPr>
          <a:xfrm>
            <a:off x="857250" y="2200276"/>
            <a:ext cx="57150" cy="3607594"/>
          </a:xfrm>
          <a:custGeom>
            <a:rect b="b" l="l" r="r" t="t"/>
            <a:pathLst>
              <a:path extrusionOk="0" h="4810125" w="76200">
                <a:moveTo>
                  <a:pt x="0" y="0"/>
                </a:moveTo>
                <a:lnTo>
                  <a:pt x="76200" y="0"/>
                </a:lnTo>
                <a:lnTo>
                  <a:pt x="76200" y="4810125"/>
                </a:lnTo>
                <a:lnTo>
                  <a:pt x="0" y="4810125"/>
                </a:lnTo>
                <a:close/>
              </a:path>
            </a:pathLst>
          </a:custGeom>
          <a:solidFill>
            <a:srgbClr val="087E8B"/>
          </a:solidFill>
          <a:ln>
            <a:noFill/>
          </a:ln>
        </p:spPr>
      </p:sp>
      <p:sp>
        <p:nvSpPr>
          <p:cNvPr descr="preencoded.png" id="527" name="Google Shape;527;p22"/>
          <p:cNvSpPr/>
          <p:nvPr/>
        </p:nvSpPr>
        <p:spPr>
          <a:xfrm>
            <a:off x="1143000" y="2571750"/>
            <a:ext cx="300037" cy="342900"/>
          </a:xfrm>
          <a:custGeom>
            <a:rect b="b" l="l" r="r" t="t"/>
            <a:pathLst>
              <a:path extrusionOk="0" h="457200" w="400050">
                <a:moveTo>
                  <a:pt x="0" y="0"/>
                </a:moveTo>
                <a:lnTo>
                  <a:pt x="400050" y="0"/>
                </a:lnTo>
                <a:lnTo>
                  <a:pt x="400050" y="457200"/>
                </a:lnTo>
                <a:lnTo>
                  <a:pt x="0" y="4572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528" name="Google Shape;528;p22"/>
          <p:cNvGrpSpPr/>
          <p:nvPr/>
        </p:nvGrpSpPr>
        <p:grpSpPr>
          <a:xfrm>
            <a:off x="1143000" y="3214688"/>
            <a:ext cx="4714876" cy="428626"/>
            <a:chOff x="0" y="0"/>
            <a:chExt cx="6286501" cy="571501"/>
          </a:xfrm>
        </p:grpSpPr>
        <p:sp>
          <p:nvSpPr>
            <p:cNvPr id="529" name="Google Shape;529;p22"/>
            <p:cNvSpPr/>
            <p:nvPr/>
          </p:nvSpPr>
          <p:spPr>
            <a:xfrm>
              <a:off x="0" y="0"/>
              <a:ext cx="6286501" cy="571501"/>
            </a:xfrm>
            <a:custGeom>
              <a:rect b="b" l="l" r="r" t="t"/>
              <a:pathLst>
                <a:path extrusionOk="0" h="571501" w="6286501">
                  <a:moveTo>
                    <a:pt x="0" y="0"/>
                  </a:moveTo>
                  <a:lnTo>
                    <a:pt x="6286501" y="0"/>
                  </a:lnTo>
                  <a:lnTo>
                    <a:pt x="6286501" y="571501"/>
                  </a:lnTo>
                  <a:lnTo>
                    <a:pt x="0" y="57150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530" name="Google Shape;530;p22"/>
            <p:cNvSpPr txBox="1"/>
            <p:nvPr/>
          </p:nvSpPr>
          <p:spPr>
            <a:xfrm>
              <a:off x="0" y="0"/>
              <a:ext cx="6286501" cy="57150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1998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092" u="none" cap="none" strike="noStrike">
                  <a:solidFill>
                    <a:srgbClr val="0B3954"/>
                  </a:solidFill>
                  <a:latin typeface="Noto Sans"/>
                  <a:ea typeface="Noto Sans"/>
                  <a:cs typeface="Noto Sans"/>
                  <a:sym typeface="Noto Sans"/>
                </a:rPr>
                <a:t>Ediz Süleymanoğlu</a:t>
              </a:r>
              <a:endParaRPr/>
            </a:p>
          </p:txBody>
        </p:sp>
      </p:grpSp>
      <p:grpSp>
        <p:nvGrpSpPr>
          <p:cNvPr id="531" name="Google Shape;531;p22"/>
          <p:cNvGrpSpPr/>
          <p:nvPr/>
        </p:nvGrpSpPr>
        <p:grpSpPr>
          <a:xfrm>
            <a:off x="1143000" y="3764756"/>
            <a:ext cx="3989784" cy="331715"/>
            <a:chOff x="0" y="-9525"/>
            <a:chExt cx="5319712" cy="442287"/>
          </a:xfrm>
        </p:grpSpPr>
        <p:sp>
          <p:nvSpPr>
            <p:cNvPr id="532" name="Google Shape;532;p22"/>
            <p:cNvSpPr/>
            <p:nvPr/>
          </p:nvSpPr>
          <p:spPr>
            <a:xfrm>
              <a:off x="0" y="0"/>
              <a:ext cx="5319712" cy="432762"/>
            </a:xfrm>
            <a:custGeom>
              <a:rect b="b" l="l" r="r" t="t"/>
              <a:pathLst>
                <a:path extrusionOk="0" h="432762" w="5319712">
                  <a:moveTo>
                    <a:pt x="0" y="0"/>
                  </a:moveTo>
                  <a:lnTo>
                    <a:pt x="5319712" y="0"/>
                  </a:lnTo>
                  <a:lnTo>
                    <a:pt x="5319712" y="432762"/>
                  </a:lnTo>
                  <a:lnTo>
                    <a:pt x="0" y="43276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533" name="Google Shape;533;p22"/>
            <p:cNvSpPr txBox="1"/>
            <p:nvPr/>
          </p:nvSpPr>
          <p:spPr>
            <a:xfrm>
              <a:off x="0" y="-9525"/>
              <a:ext cx="5319712" cy="44228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1995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1" lang="en-US" sz="1674" u="none" cap="none" strike="noStrike">
                  <a:solidFill>
                    <a:srgbClr val="3C3C3C"/>
                  </a:solidFill>
                  <a:latin typeface="Noto Sans"/>
                  <a:ea typeface="Noto Sans"/>
                  <a:cs typeface="Noto Sans"/>
                  <a:sym typeface="Noto Sans"/>
                </a:rPr>
                <a:t>Yönetim Bilişim Sistemleri, Sakarya Üni.</a:t>
              </a:r>
              <a:endParaRPr/>
            </a:p>
          </p:txBody>
        </p:sp>
      </p:grpSp>
      <p:grpSp>
        <p:nvGrpSpPr>
          <p:cNvPr id="534" name="Google Shape;534;p22"/>
          <p:cNvGrpSpPr/>
          <p:nvPr/>
        </p:nvGrpSpPr>
        <p:grpSpPr>
          <a:xfrm>
            <a:off x="1143000" y="4107656"/>
            <a:ext cx="3334402" cy="317898"/>
            <a:chOff x="0" y="-9525"/>
            <a:chExt cx="4445869" cy="423864"/>
          </a:xfrm>
        </p:grpSpPr>
        <p:sp>
          <p:nvSpPr>
            <p:cNvPr id="535" name="Google Shape;535;p22"/>
            <p:cNvSpPr/>
            <p:nvPr/>
          </p:nvSpPr>
          <p:spPr>
            <a:xfrm>
              <a:off x="0" y="0"/>
              <a:ext cx="4445869" cy="414339"/>
            </a:xfrm>
            <a:custGeom>
              <a:rect b="b" l="l" r="r" t="t"/>
              <a:pathLst>
                <a:path extrusionOk="0" h="414339" w="4445869">
                  <a:moveTo>
                    <a:pt x="0" y="0"/>
                  </a:moveTo>
                  <a:lnTo>
                    <a:pt x="4445869" y="0"/>
                  </a:lnTo>
                  <a:lnTo>
                    <a:pt x="4445869" y="414339"/>
                  </a:lnTo>
                  <a:lnTo>
                    <a:pt x="0" y="41433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536" name="Google Shape;536;p22"/>
            <p:cNvSpPr txBox="1"/>
            <p:nvPr/>
          </p:nvSpPr>
          <p:spPr>
            <a:xfrm>
              <a:off x="0" y="-9525"/>
              <a:ext cx="4445869" cy="42386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1995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1" lang="en-US" sz="1674" u="none" cap="none" strike="noStrike">
                  <a:solidFill>
                    <a:srgbClr val="3C3C3C"/>
                  </a:solidFill>
                  <a:latin typeface="Noto Sans"/>
                  <a:ea typeface="Noto Sans"/>
                  <a:cs typeface="Noto Sans"/>
                  <a:sym typeface="Noto Sans"/>
                </a:rPr>
                <a:t>Elektrik-Elektronik Müh., Ege Üni.</a:t>
              </a:r>
              <a:endParaRPr/>
            </a:p>
          </p:txBody>
        </p:sp>
      </p:grpSp>
      <p:grpSp>
        <p:nvGrpSpPr>
          <p:cNvPr id="537" name="Google Shape;537;p22"/>
          <p:cNvGrpSpPr/>
          <p:nvPr/>
        </p:nvGrpSpPr>
        <p:grpSpPr>
          <a:xfrm>
            <a:off x="1143000" y="4607718"/>
            <a:ext cx="4714876" cy="350044"/>
            <a:chOff x="0" y="-9525"/>
            <a:chExt cx="6286501" cy="466725"/>
          </a:xfrm>
        </p:grpSpPr>
        <p:sp>
          <p:nvSpPr>
            <p:cNvPr id="538" name="Google Shape;538;p22"/>
            <p:cNvSpPr/>
            <p:nvPr/>
          </p:nvSpPr>
          <p:spPr>
            <a:xfrm>
              <a:off x="0" y="0"/>
              <a:ext cx="6286501" cy="457200"/>
            </a:xfrm>
            <a:custGeom>
              <a:rect b="b" l="l" r="r" t="t"/>
              <a:pathLst>
                <a:path extrusionOk="0" h="457200" w="6286501">
                  <a:moveTo>
                    <a:pt x="0" y="0"/>
                  </a:moveTo>
                  <a:lnTo>
                    <a:pt x="6286501" y="0"/>
                  </a:lnTo>
                  <a:lnTo>
                    <a:pt x="6286501" y="457200"/>
                  </a:lnTo>
                  <a:lnTo>
                    <a:pt x="0" y="4572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539" name="Google Shape;539;p22"/>
            <p:cNvSpPr txBox="1"/>
            <p:nvPr/>
          </p:nvSpPr>
          <p:spPr>
            <a:xfrm>
              <a:off x="0" y="-9525"/>
              <a:ext cx="6286501" cy="4667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1995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674" u="none" cap="none" strike="noStrike">
                  <a:solidFill>
                    <a:srgbClr val="087E8B"/>
                  </a:solidFill>
                  <a:latin typeface="Noto Sans"/>
                  <a:ea typeface="Noto Sans"/>
                  <a:cs typeface="Noto Sans"/>
                  <a:sym typeface="Noto Sans"/>
                </a:rPr>
                <a:t>Proje Yönetimi</a:t>
              </a:r>
              <a:endParaRPr/>
            </a:p>
          </p:txBody>
        </p:sp>
      </p:grpSp>
      <p:grpSp>
        <p:nvGrpSpPr>
          <p:cNvPr id="540" name="Google Shape;540;p22"/>
          <p:cNvGrpSpPr/>
          <p:nvPr/>
        </p:nvGrpSpPr>
        <p:grpSpPr>
          <a:xfrm>
            <a:off x="1143000" y="5072062"/>
            <a:ext cx="4714876" cy="786518"/>
            <a:chOff x="0" y="0"/>
            <a:chExt cx="6286501" cy="1048690"/>
          </a:xfrm>
        </p:grpSpPr>
        <p:sp>
          <p:nvSpPr>
            <p:cNvPr id="541" name="Google Shape;541;p22"/>
            <p:cNvSpPr/>
            <p:nvPr/>
          </p:nvSpPr>
          <p:spPr>
            <a:xfrm>
              <a:off x="0" y="0"/>
              <a:ext cx="6286501" cy="1048690"/>
            </a:xfrm>
            <a:custGeom>
              <a:rect b="b" l="l" r="r" t="t"/>
              <a:pathLst>
                <a:path extrusionOk="0" h="1048690" w="6286501">
                  <a:moveTo>
                    <a:pt x="0" y="0"/>
                  </a:moveTo>
                  <a:lnTo>
                    <a:pt x="6286501" y="0"/>
                  </a:lnTo>
                  <a:lnTo>
                    <a:pt x="6286501" y="1048690"/>
                  </a:lnTo>
                  <a:lnTo>
                    <a:pt x="0" y="104869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542" name="Google Shape;542;p22"/>
            <p:cNvSpPr txBox="1"/>
            <p:nvPr/>
          </p:nvSpPr>
          <p:spPr>
            <a:xfrm>
              <a:off x="0" y="0"/>
              <a:ext cx="6286501" cy="104869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001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569" u="none" cap="none" strike="noStrike">
                  <a:solidFill>
                    <a:srgbClr val="3C3C3C"/>
                  </a:solidFill>
                  <a:latin typeface="Noto Sans"/>
                  <a:ea typeface="Noto Sans"/>
                  <a:cs typeface="Noto Sans"/>
                  <a:sym typeface="Noto Sans"/>
                </a:rPr>
                <a:t>Ürün &amp; İş Model Lideri </a:t>
              </a:r>
              <a:endParaRPr/>
            </a:p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570" u="none" cap="none" strike="noStrike">
                  <a:solidFill>
                    <a:srgbClr val="3C3C3C"/>
                  </a:solidFill>
                  <a:latin typeface="Noto Sans"/>
                  <a:ea typeface="Noto Sans"/>
                  <a:cs typeface="Noto Sans"/>
                  <a:sym typeface="Noto Sans"/>
                </a:rPr>
                <a:t> OKR- P2P fiyatlandırma ve gelir modeli belirleme Akıllı kontrat iş akışını tanımlama ve strateji</a:t>
              </a:r>
              <a:endParaRPr/>
            </a:p>
          </p:txBody>
        </p:sp>
      </p:grpSp>
      <p:sp>
        <p:nvSpPr>
          <p:cNvPr id="543" name="Google Shape;543;p22"/>
          <p:cNvSpPr/>
          <p:nvPr/>
        </p:nvSpPr>
        <p:spPr>
          <a:xfrm>
            <a:off x="6529387" y="2200276"/>
            <a:ext cx="57150" cy="3607594"/>
          </a:xfrm>
          <a:custGeom>
            <a:rect b="b" l="l" r="r" t="t"/>
            <a:pathLst>
              <a:path extrusionOk="0" h="4810125" w="76200">
                <a:moveTo>
                  <a:pt x="0" y="0"/>
                </a:moveTo>
                <a:lnTo>
                  <a:pt x="76200" y="0"/>
                </a:lnTo>
                <a:lnTo>
                  <a:pt x="76200" y="4810125"/>
                </a:lnTo>
                <a:lnTo>
                  <a:pt x="0" y="4810125"/>
                </a:lnTo>
                <a:close/>
              </a:path>
            </a:pathLst>
          </a:custGeom>
          <a:solidFill>
            <a:srgbClr val="087E8B"/>
          </a:solidFill>
          <a:ln>
            <a:noFill/>
          </a:ln>
        </p:spPr>
      </p:sp>
      <p:sp>
        <p:nvSpPr>
          <p:cNvPr descr="preencoded.png" id="544" name="Google Shape;544;p22"/>
          <p:cNvSpPr/>
          <p:nvPr/>
        </p:nvSpPr>
        <p:spPr>
          <a:xfrm>
            <a:off x="6815137" y="2571750"/>
            <a:ext cx="428625" cy="342900"/>
          </a:xfrm>
          <a:custGeom>
            <a:rect b="b" l="l" r="r" t="t"/>
            <a:pathLst>
              <a:path extrusionOk="0" h="457200" w="571500">
                <a:moveTo>
                  <a:pt x="0" y="0"/>
                </a:moveTo>
                <a:lnTo>
                  <a:pt x="571500" y="0"/>
                </a:lnTo>
                <a:lnTo>
                  <a:pt x="571500" y="457200"/>
                </a:lnTo>
                <a:lnTo>
                  <a:pt x="0" y="4572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545" name="Google Shape;545;p22"/>
          <p:cNvGrpSpPr/>
          <p:nvPr/>
        </p:nvGrpSpPr>
        <p:grpSpPr>
          <a:xfrm>
            <a:off x="6815137" y="3214688"/>
            <a:ext cx="4714876" cy="428626"/>
            <a:chOff x="0" y="0"/>
            <a:chExt cx="6286501" cy="571501"/>
          </a:xfrm>
        </p:grpSpPr>
        <p:sp>
          <p:nvSpPr>
            <p:cNvPr id="546" name="Google Shape;546;p22"/>
            <p:cNvSpPr/>
            <p:nvPr/>
          </p:nvSpPr>
          <p:spPr>
            <a:xfrm>
              <a:off x="0" y="0"/>
              <a:ext cx="6286501" cy="571501"/>
            </a:xfrm>
            <a:custGeom>
              <a:rect b="b" l="l" r="r" t="t"/>
              <a:pathLst>
                <a:path extrusionOk="0" h="571501" w="6286501">
                  <a:moveTo>
                    <a:pt x="0" y="0"/>
                  </a:moveTo>
                  <a:lnTo>
                    <a:pt x="6286501" y="0"/>
                  </a:lnTo>
                  <a:lnTo>
                    <a:pt x="6286501" y="571501"/>
                  </a:lnTo>
                  <a:lnTo>
                    <a:pt x="0" y="57150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547" name="Google Shape;547;p22"/>
            <p:cNvSpPr txBox="1"/>
            <p:nvPr/>
          </p:nvSpPr>
          <p:spPr>
            <a:xfrm>
              <a:off x="0" y="0"/>
              <a:ext cx="6286501" cy="57150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1998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092" u="none" cap="none" strike="noStrike">
                  <a:solidFill>
                    <a:srgbClr val="0B3954"/>
                  </a:solidFill>
                  <a:latin typeface="Noto Sans"/>
                  <a:ea typeface="Noto Sans"/>
                  <a:cs typeface="Noto Sans"/>
                  <a:sym typeface="Noto Sans"/>
                </a:rPr>
                <a:t>Gökay Alp Durkaya</a:t>
              </a:r>
              <a:endParaRPr/>
            </a:p>
          </p:txBody>
        </p:sp>
      </p:grpSp>
      <p:grpSp>
        <p:nvGrpSpPr>
          <p:cNvPr id="548" name="Google Shape;548;p22"/>
          <p:cNvGrpSpPr/>
          <p:nvPr/>
        </p:nvGrpSpPr>
        <p:grpSpPr>
          <a:xfrm>
            <a:off x="6815137" y="3750468"/>
            <a:ext cx="4714876" cy="350044"/>
            <a:chOff x="0" y="-9525"/>
            <a:chExt cx="6286501" cy="466725"/>
          </a:xfrm>
        </p:grpSpPr>
        <p:sp>
          <p:nvSpPr>
            <p:cNvPr id="549" name="Google Shape;549;p22"/>
            <p:cNvSpPr/>
            <p:nvPr/>
          </p:nvSpPr>
          <p:spPr>
            <a:xfrm>
              <a:off x="0" y="0"/>
              <a:ext cx="6286501" cy="457200"/>
            </a:xfrm>
            <a:custGeom>
              <a:rect b="b" l="l" r="r" t="t"/>
              <a:pathLst>
                <a:path extrusionOk="0" h="457200" w="6286501">
                  <a:moveTo>
                    <a:pt x="0" y="0"/>
                  </a:moveTo>
                  <a:lnTo>
                    <a:pt x="6286501" y="0"/>
                  </a:lnTo>
                  <a:lnTo>
                    <a:pt x="6286501" y="457200"/>
                  </a:lnTo>
                  <a:lnTo>
                    <a:pt x="0" y="4572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550" name="Google Shape;550;p22"/>
            <p:cNvSpPr txBox="1"/>
            <p:nvPr/>
          </p:nvSpPr>
          <p:spPr>
            <a:xfrm>
              <a:off x="0" y="-9525"/>
              <a:ext cx="6286501" cy="4667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1995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1" lang="en-US" sz="1674" u="none" cap="none" strike="noStrike">
                  <a:solidFill>
                    <a:srgbClr val="3C3C3C"/>
                  </a:solidFill>
                  <a:latin typeface="Noto Sans"/>
                  <a:ea typeface="Noto Sans"/>
                  <a:cs typeface="Noto Sans"/>
                  <a:sym typeface="Noto Sans"/>
                </a:rPr>
                <a:t>Enerji Sistemleri Müh., Atılım Üni.</a:t>
              </a:r>
              <a:endParaRPr/>
            </a:p>
          </p:txBody>
        </p:sp>
      </p:grpSp>
      <p:grpSp>
        <p:nvGrpSpPr>
          <p:cNvPr id="551" name="Google Shape;551;p22"/>
          <p:cNvGrpSpPr/>
          <p:nvPr/>
        </p:nvGrpSpPr>
        <p:grpSpPr>
          <a:xfrm>
            <a:off x="6815137" y="4264818"/>
            <a:ext cx="4714876" cy="350044"/>
            <a:chOff x="0" y="-9525"/>
            <a:chExt cx="6286501" cy="466725"/>
          </a:xfrm>
        </p:grpSpPr>
        <p:sp>
          <p:nvSpPr>
            <p:cNvPr id="552" name="Google Shape;552;p22"/>
            <p:cNvSpPr/>
            <p:nvPr/>
          </p:nvSpPr>
          <p:spPr>
            <a:xfrm>
              <a:off x="0" y="0"/>
              <a:ext cx="6286501" cy="457200"/>
            </a:xfrm>
            <a:custGeom>
              <a:rect b="b" l="l" r="r" t="t"/>
              <a:pathLst>
                <a:path extrusionOk="0" h="457200" w="6286501">
                  <a:moveTo>
                    <a:pt x="0" y="0"/>
                  </a:moveTo>
                  <a:lnTo>
                    <a:pt x="6286501" y="0"/>
                  </a:lnTo>
                  <a:lnTo>
                    <a:pt x="6286501" y="457200"/>
                  </a:lnTo>
                  <a:lnTo>
                    <a:pt x="0" y="4572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553" name="Google Shape;553;p22"/>
            <p:cNvSpPr txBox="1"/>
            <p:nvPr/>
          </p:nvSpPr>
          <p:spPr>
            <a:xfrm>
              <a:off x="0" y="-9525"/>
              <a:ext cx="6286501" cy="4667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1995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674" u="none" cap="none" strike="noStrike">
                  <a:solidFill>
                    <a:srgbClr val="087E8B"/>
                  </a:solidFill>
                  <a:latin typeface="Noto Sans"/>
                  <a:ea typeface="Noto Sans"/>
                  <a:cs typeface="Noto Sans"/>
                  <a:sym typeface="Noto Sans"/>
                </a:rPr>
                <a:t>IoT &amp; Blokzincir Altyapı</a:t>
              </a:r>
              <a:endParaRPr/>
            </a:p>
          </p:txBody>
        </p:sp>
      </p:grpSp>
      <p:grpSp>
        <p:nvGrpSpPr>
          <p:cNvPr id="554" name="Google Shape;554;p22"/>
          <p:cNvGrpSpPr/>
          <p:nvPr/>
        </p:nvGrpSpPr>
        <p:grpSpPr>
          <a:xfrm>
            <a:off x="6815137" y="4729162"/>
            <a:ext cx="4714876" cy="792956"/>
            <a:chOff x="0" y="0"/>
            <a:chExt cx="6286501" cy="1057275"/>
          </a:xfrm>
        </p:grpSpPr>
        <p:sp>
          <p:nvSpPr>
            <p:cNvPr id="555" name="Google Shape;555;p22"/>
            <p:cNvSpPr/>
            <p:nvPr/>
          </p:nvSpPr>
          <p:spPr>
            <a:xfrm>
              <a:off x="0" y="0"/>
              <a:ext cx="6286501" cy="1057275"/>
            </a:xfrm>
            <a:custGeom>
              <a:rect b="b" l="l" r="r" t="t"/>
              <a:pathLst>
                <a:path extrusionOk="0" h="1057275" w="6286501">
                  <a:moveTo>
                    <a:pt x="0" y="0"/>
                  </a:moveTo>
                  <a:lnTo>
                    <a:pt x="6286501" y="0"/>
                  </a:lnTo>
                  <a:lnTo>
                    <a:pt x="6286501" y="1057275"/>
                  </a:lnTo>
                  <a:lnTo>
                    <a:pt x="0" y="10572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556" name="Google Shape;556;p22"/>
            <p:cNvSpPr txBox="1"/>
            <p:nvPr/>
          </p:nvSpPr>
          <p:spPr>
            <a:xfrm>
              <a:off x="0" y="0"/>
              <a:ext cx="6286501" cy="10572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570" u="none" cap="none" strike="noStrike">
                  <a:solidFill>
                    <a:srgbClr val="3C3C3C"/>
                  </a:solidFill>
                  <a:latin typeface="Noto Sans"/>
                  <a:ea typeface="Noto Sans"/>
                  <a:cs typeface="Noto Sans"/>
                  <a:sym typeface="Noto Sans"/>
                </a:rPr>
                <a:t>Blokzincir entegrasyonu ve IoT altyapı geliştirme</a:t>
              </a:r>
              <a:endParaRPr/>
            </a:p>
          </p:txBody>
        </p:sp>
      </p:grpSp>
      <p:sp>
        <p:nvSpPr>
          <p:cNvPr id="557" name="Google Shape;557;p22"/>
          <p:cNvSpPr/>
          <p:nvPr/>
        </p:nvSpPr>
        <p:spPr>
          <a:xfrm>
            <a:off x="12196763" y="2200276"/>
            <a:ext cx="57150" cy="3607594"/>
          </a:xfrm>
          <a:custGeom>
            <a:rect b="b" l="l" r="r" t="t"/>
            <a:pathLst>
              <a:path extrusionOk="0" h="4810125" w="76200">
                <a:moveTo>
                  <a:pt x="0" y="0"/>
                </a:moveTo>
                <a:lnTo>
                  <a:pt x="76200" y="0"/>
                </a:lnTo>
                <a:lnTo>
                  <a:pt x="76200" y="4810125"/>
                </a:lnTo>
                <a:lnTo>
                  <a:pt x="0" y="4810125"/>
                </a:lnTo>
                <a:close/>
              </a:path>
            </a:pathLst>
          </a:custGeom>
          <a:solidFill>
            <a:srgbClr val="087E8B"/>
          </a:solidFill>
          <a:ln>
            <a:noFill/>
          </a:ln>
        </p:spPr>
      </p:sp>
      <p:sp>
        <p:nvSpPr>
          <p:cNvPr descr="preencoded.png" id="558" name="Google Shape;558;p22"/>
          <p:cNvSpPr/>
          <p:nvPr/>
        </p:nvSpPr>
        <p:spPr>
          <a:xfrm>
            <a:off x="12482513" y="2571750"/>
            <a:ext cx="342900" cy="342900"/>
          </a:xfrm>
          <a:custGeom>
            <a:rect b="b" l="l" r="r" t="t"/>
            <a:pathLst>
              <a:path extrusionOk="0" h="457200" w="457200">
                <a:moveTo>
                  <a:pt x="0" y="0"/>
                </a:moveTo>
                <a:lnTo>
                  <a:pt x="457200" y="0"/>
                </a:lnTo>
                <a:lnTo>
                  <a:pt x="457200" y="457200"/>
                </a:lnTo>
                <a:lnTo>
                  <a:pt x="0" y="4572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559" name="Google Shape;559;p22"/>
          <p:cNvGrpSpPr/>
          <p:nvPr/>
        </p:nvGrpSpPr>
        <p:grpSpPr>
          <a:xfrm>
            <a:off x="12482513" y="3214688"/>
            <a:ext cx="4714876" cy="428626"/>
            <a:chOff x="0" y="0"/>
            <a:chExt cx="6286501" cy="571501"/>
          </a:xfrm>
        </p:grpSpPr>
        <p:sp>
          <p:nvSpPr>
            <p:cNvPr id="560" name="Google Shape;560;p22"/>
            <p:cNvSpPr/>
            <p:nvPr/>
          </p:nvSpPr>
          <p:spPr>
            <a:xfrm>
              <a:off x="0" y="0"/>
              <a:ext cx="6286501" cy="571501"/>
            </a:xfrm>
            <a:custGeom>
              <a:rect b="b" l="l" r="r" t="t"/>
              <a:pathLst>
                <a:path extrusionOk="0" h="571501" w="6286501">
                  <a:moveTo>
                    <a:pt x="0" y="0"/>
                  </a:moveTo>
                  <a:lnTo>
                    <a:pt x="6286501" y="0"/>
                  </a:lnTo>
                  <a:lnTo>
                    <a:pt x="6286501" y="571501"/>
                  </a:lnTo>
                  <a:lnTo>
                    <a:pt x="0" y="57150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561" name="Google Shape;561;p22"/>
            <p:cNvSpPr txBox="1"/>
            <p:nvPr/>
          </p:nvSpPr>
          <p:spPr>
            <a:xfrm>
              <a:off x="0" y="0"/>
              <a:ext cx="6286501" cy="57150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1998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092" u="none" cap="none" strike="noStrike">
                  <a:solidFill>
                    <a:srgbClr val="0B3954"/>
                  </a:solidFill>
                  <a:latin typeface="Noto Sans"/>
                  <a:ea typeface="Noto Sans"/>
                  <a:cs typeface="Noto Sans"/>
                  <a:sym typeface="Noto Sans"/>
                </a:rPr>
                <a:t>Tuna Baş</a:t>
              </a:r>
              <a:endParaRPr/>
            </a:p>
          </p:txBody>
        </p:sp>
      </p:grpSp>
      <p:grpSp>
        <p:nvGrpSpPr>
          <p:cNvPr id="562" name="Google Shape;562;p22"/>
          <p:cNvGrpSpPr/>
          <p:nvPr/>
        </p:nvGrpSpPr>
        <p:grpSpPr>
          <a:xfrm>
            <a:off x="12482513" y="3750468"/>
            <a:ext cx="4714876" cy="350044"/>
            <a:chOff x="0" y="-9525"/>
            <a:chExt cx="6286501" cy="466725"/>
          </a:xfrm>
        </p:grpSpPr>
        <p:sp>
          <p:nvSpPr>
            <p:cNvPr id="563" name="Google Shape;563;p22"/>
            <p:cNvSpPr/>
            <p:nvPr/>
          </p:nvSpPr>
          <p:spPr>
            <a:xfrm>
              <a:off x="0" y="0"/>
              <a:ext cx="6286501" cy="457200"/>
            </a:xfrm>
            <a:custGeom>
              <a:rect b="b" l="l" r="r" t="t"/>
              <a:pathLst>
                <a:path extrusionOk="0" h="457200" w="6286501">
                  <a:moveTo>
                    <a:pt x="0" y="0"/>
                  </a:moveTo>
                  <a:lnTo>
                    <a:pt x="6286501" y="0"/>
                  </a:lnTo>
                  <a:lnTo>
                    <a:pt x="6286501" y="457200"/>
                  </a:lnTo>
                  <a:lnTo>
                    <a:pt x="0" y="4572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564" name="Google Shape;564;p22"/>
            <p:cNvSpPr txBox="1"/>
            <p:nvPr/>
          </p:nvSpPr>
          <p:spPr>
            <a:xfrm>
              <a:off x="0" y="-9525"/>
              <a:ext cx="6286501" cy="4667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1995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1" lang="en-US" sz="1674" u="none" cap="none" strike="noStrike">
                  <a:solidFill>
                    <a:srgbClr val="3C3C3C"/>
                  </a:solidFill>
                  <a:latin typeface="Noto Sans"/>
                  <a:ea typeface="Noto Sans"/>
                  <a:cs typeface="Noto Sans"/>
                  <a:sym typeface="Noto Sans"/>
                </a:rPr>
                <a:t>Elektrik-Elektronik Müh., Ege Üni.</a:t>
              </a:r>
              <a:endParaRPr/>
            </a:p>
          </p:txBody>
        </p:sp>
      </p:grpSp>
      <p:grpSp>
        <p:nvGrpSpPr>
          <p:cNvPr id="565" name="Google Shape;565;p22"/>
          <p:cNvGrpSpPr/>
          <p:nvPr/>
        </p:nvGrpSpPr>
        <p:grpSpPr>
          <a:xfrm>
            <a:off x="12482513" y="4264818"/>
            <a:ext cx="4714876" cy="350044"/>
            <a:chOff x="0" y="-9525"/>
            <a:chExt cx="6286501" cy="466725"/>
          </a:xfrm>
        </p:grpSpPr>
        <p:sp>
          <p:nvSpPr>
            <p:cNvPr id="566" name="Google Shape;566;p22"/>
            <p:cNvSpPr/>
            <p:nvPr/>
          </p:nvSpPr>
          <p:spPr>
            <a:xfrm>
              <a:off x="0" y="0"/>
              <a:ext cx="6286501" cy="457200"/>
            </a:xfrm>
            <a:custGeom>
              <a:rect b="b" l="l" r="r" t="t"/>
              <a:pathLst>
                <a:path extrusionOk="0" h="457200" w="6286501">
                  <a:moveTo>
                    <a:pt x="0" y="0"/>
                  </a:moveTo>
                  <a:lnTo>
                    <a:pt x="6286501" y="0"/>
                  </a:lnTo>
                  <a:lnTo>
                    <a:pt x="6286501" y="457200"/>
                  </a:lnTo>
                  <a:lnTo>
                    <a:pt x="0" y="4572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567" name="Google Shape;567;p22"/>
            <p:cNvSpPr txBox="1"/>
            <p:nvPr/>
          </p:nvSpPr>
          <p:spPr>
            <a:xfrm>
              <a:off x="0" y="-9525"/>
              <a:ext cx="6286501" cy="4667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1995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674" u="none" cap="none" strike="noStrike">
                  <a:solidFill>
                    <a:srgbClr val="087E8B"/>
                  </a:solidFill>
                  <a:latin typeface="Noto Sans"/>
                  <a:ea typeface="Noto Sans"/>
                  <a:cs typeface="Noto Sans"/>
                  <a:sym typeface="Noto Sans"/>
                </a:rPr>
                <a:t>PCB &amp; Sensör Kalibrasyonu</a:t>
              </a:r>
              <a:endParaRPr/>
            </a:p>
          </p:txBody>
        </p:sp>
      </p:grpSp>
      <p:grpSp>
        <p:nvGrpSpPr>
          <p:cNvPr id="568" name="Google Shape;568;p22"/>
          <p:cNvGrpSpPr/>
          <p:nvPr/>
        </p:nvGrpSpPr>
        <p:grpSpPr>
          <a:xfrm>
            <a:off x="12482513" y="4729162"/>
            <a:ext cx="4714876" cy="792956"/>
            <a:chOff x="0" y="0"/>
            <a:chExt cx="6286501" cy="1057275"/>
          </a:xfrm>
        </p:grpSpPr>
        <p:sp>
          <p:nvSpPr>
            <p:cNvPr id="569" name="Google Shape;569;p22"/>
            <p:cNvSpPr/>
            <p:nvPr/>
          </p:nvSpPr>
          <p:spPr>
            <a:xfrm>
              <a:off x="0" y="0"/>
              <a:ext cx="6286501" cy="1057275"/>
            </a:xfrm>
            <a:custGeom>
              <a:rect b="b" l="l" r="r" t="t"/>
              <a:pathLst>
                <a:path extrusionOk="0" h="1057275" w="6286501">
                  <a:moveTo>
                    <a:pt x="0" y="0"/>
                  </a:moveTo>
                  <a:lnTo>
                    <a:pt x="6286501" y="0"/>
                  </a:lnTo>
                  <a:lnTo>
                    <a:pt x="6286501" y="1057275"/>
                  </a:lnTo>
                  <a:lnTo>
                    <a:pt x="0" y="10572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570" name="Google Shape;570;p22"/>
            <p:cNvSpPr txBox="1"/>
            <p:nvPr/>
          </p:nvSpPr>
          <p:spPr>
            <a:xfrm>
              <a:off x="0" y="0"/>
              <a:ext cx="6286501" cy="10572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570" u="none" cap="none" strike="noStrike">
                  <a:solidFill>
                    <a:srgbClr val="3C3C3C"/>
                  </a:solidFill>
                  <a:latin typeface="Noto Sans"/>
                  <a:ea typeface="Noto Sans"/>
                  <a:cs typeface="Noto Sans"/>
                  <a:sym typeface="Noto Sans"/>
                </a:rPr>
                <a:t>Veri Doğruluk Testleri ve sensör kalibrasyonu</a:t>
              </a:r>
              <a:endParaRPr/>
            </a:p>
          </p:txBody>
        </p:sp>
      </p:grpSp>
      <p:grpSp>
        <p:nvGrpSpPr>
          <p:cNvPr id="571" name="Google Shape;571;p22"/>
          <p:cNvGrpSpPr/>
          <p:nvPr/>
        </p:nvGrpSpPr>
        <p:grpSpPr>
          <a:xfrm>
            <a:off x="857250" y="6274595"/>
            <a:ext cx="5000626" cy="3264694"/>
            <a:chOff x="0" y="0"/>
            <a:chExt cx="6667501" cy="4352925"/>
          </a:xfrm>
        </p:grpSpPr>
        <p:sp>
          <p:nvSpPr>
            <p:cNvPr id="572" name="Google Shape;572;p22"/>
            <p:cNvSpPr/>
            <p:nvPr/>
          </p:nvSpPr>
          <p:spPr>
            <a:xfrm>
              <a:off x="0" y="0"/>
              <a:ext cx="76200" cy="4352925"/>
            </a:xfrm>
            <a:custGeom>
              <a:rect b="b" l="l" r="r" t="t"/>
              <a:pathLst>
                <a:path extrusionOk="0" h="4352925" w="76200">
                  <a:moveTo>
                    <a:pt x="0" y="0"/>
                  </a:moveTo>
                  <a:lnTo>
                    <a:pt x="76200" y="0"/>
                  </a:lnTo>
                  <a:lnTo>
                    <a:pt x="76200" y="4352925"/>
                  </a:lnTo>
                  <a:lnTo>
                    <a:pt x="0" y="4352925"/>
                  </a:lnTo>
                  <a:close/>
                </a:path>
              </a:pathLst>
            </a:custGeom>
            <a:solidFill>
              <a:srgbClr val="087E8B"/>
            </a:solidFill>
            <a:ln>
              <a:noFill/>
            </a:ln>
          </p:spPr>
        </p:sp>
        <p:sp>
          <p:nvSpPr>
            <p:cNvPr descr="preencoded.png" id="573" name="Google Shape;573;p22"/>
            <p:cNvSpPr/>
            <p:nvPr/>
          </p:nvSpPr>
          <p:spPr>
            <a:xfrm>
              <a:off x="381000" y="495301"/>
              <a:ext cx="342900" cy="457200"/>
            </a:xfrm>
            <a:custGeom>
              <a:rect b="b" l="l" r="r" t="t"/>
              <a:pathLst>
                <a:path extrusionOk="0" h="457200" w="342900">
                  <a:moveTo>
                    <a:pt x="0" y="0"/>
                  </a:moveTo>
                  <a:lnTo>
                    <a:pt x="342900" y="0"/>
                  </a:lnTo>
                  <a:lnTo>
                    <a:pt x="342900" y="457200"/>
                  </a:lnTo>
                  <a:lnTo>
                    <a:pt x="0" y="45720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 b="-2082" l="0" r="0" t="-2081"/>
              </a:stretch>
            </a:blipFill>
            <a:ln>
              <a:noFill/>
            </a:ln>
          </p:spPr>
        </p:sp>
        <p:grpSp>
          <p:nvGrpSpPr>
            <p:cNvPr id="574" name="Google Shape;574;p22"/>
            <p:cNvGrpSpPr/>
            <p:nvPr/>
          </p:nvGrpSpPr>
          <p:grpSpPr>
            <a:xfrm>
              <a:off x="381000" y="1352549"/>
              <a:ext cx="6286501" cy="571501"/>
              <a:chOff x="0" y="0"/>
              <a:chExt cx="6286501" cy="571501"/>
            </a:xfrm>
          </p:grpSpPr>
          <p:sp>
            <p:nvSpPr>
              <p:cNvPr id="575" name="Google Shape;575;p22"/>
              <p:cNvSpPr/>
              <p:nvPr/>
            </p:nvSpPr>
            <p:spPr>
              <a:xfrm>
                <a:off x="0" y="0"/>
                <a:ext cx="6286501" cy="571501"/>
              </a:xfrm>
              <a:custGeom>
                <a:rect b="b" l="l" r="r" t="t"/>
                <a:pathLst>
                  <a:path extrusionOk="0" h="571501" w="6286501">
                    <a:moveTo>
                      <a:pt x="0" y="0"/>
                    </a:moveTo>
                    <a:lnTo>
                      <a:pt x="6286501" y="0"/>
                    </a:lnTo>
                    <a:lnTo>
                      <a:pt x="6286501" y="571501"/>
                    </a:lnTo>
                    <a:lnTo>
                      <a:pt x="0" y="571501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>
                <a:noFill/>
              </a:ln>
            </p:spPr>
          </p:sp>
          <p:sp>
            <p:nvSpPr>
              <p:cNvPr id="576" name="Google Shape;576;p22"/>
              <p:cNvSpPr txBox="1"/>
              <p:nvPr/>
            </p:nvSpPr>
            <p:spPr>
              <a:xfrm>
                <a:off x="0" y="0"/>
                <a:ext cx="6286501" cy="57150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1998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0" lang="en-US" sz="2092" u="none" cap="none" strike="noStrike">
                    <a:solidFill>
                      <a:srgbClr val="0B3954"/>
                    </a:solidFill>
                    <a:latin typeface="Noto Sans"/>
                    <a:ea typeface="Noto Sans"/>
                    <a:cs typeface="Noto Sans"/>
                    <a:sym typeface="Noto Sans"/>
                  </a:rPr>
                  <a:t>Alper Nahir</a:t>
                </a:r>
                <a:endParaRPr/>
              </a:p>
            </p:txBody>
          </p:sp>
        </p:grpSp>
        <p:grpSp>
          <p:nvGrpSpPr>
            <p:cNvPr id="577" name="Google Shape;577;p22"/>
            <p:cNvGrpSpPr/>
            <p:nvPr/>
          </p:nvGrpSpPr>
          <p:grpSpPr>
            <a:xfrm>
              <a:off x="381000" y="2066926"/>
              <a:ext cx="6286501" cy="466725"/>
              <a:chOff x="0" y="-9525"/>
              <a:chExt cx="6286501" cy="466725"/>
            </a:xfrm>
          </p:grpSpPr>
          <p:sp>
            <p:nvSpPr>
              <p:cNvPr id="578" name="Google Shape;578;p22"/>
              <p:cNvSpPr/>
              <p:nvPr/>
            </p:nvSpPr>
            <p:spPr>
              <a:xfrm>
                <a:off x="0" y="0"/>
                <a:ext cx="6286501" cy="457200"/>
              </a:xfrm>
              <a:custGeom>
                <a:rect b="b" l="l" r="r" t="t"/>
                <a:pathLst>
                  <a:path extrusionOk="0" h="457200" w="6286501">
                    <a:moveTo>
                      <a:pt x="0" y="0"/>
                    </a:moveTo>
                    <a:lnTo>
                      <a:pt x="6286501" y="0"/>
                    </a:lnTo>
                    <a:lnTo>
                      <a:pt x="6286501" y="457200"/>
                    </a:lnTo>
                    <a:lnTo>
                      <a:pt x="0" y="45720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>
                <a:noFill/>
              </a:ln>
            </p:spPr>
          </p:sp>
          <p:sp>
            <p:nvSpPr>
              <p:cNvPr id="579" name="Google Shape;579;p22"/>
              <p:cNvSpPr txBox="1"/>
              <p:nvPr/>
            </p:nvSpPr>
            <p:spPr>
              <a:xfrm>
                <a:off x="0" y="-9525"/>
                <a:ext cx="6286501" cy="4667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1995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1" lang="en-US" sz="1674" u="none" cap="none" strike="noStrike">
                    <a:solidFill>
                      <a:srgbClr val="3C3C3C"/>
                    </a:solidFill>
                    <a:latin typeface="Noto Sans"/>
                    <a:ea typeface="Noto Sans"/>
                    <a:cs typeface="Noto Sans"/>
                    <a:sym typeface="Noto Sans"/>
                  </a:rPr>
                  <a:t>Elektrik-Elektronik Müh., Ege Üni.</a:t>
                </a:r>
                <a:endParaRPr/>
              </a:p>
            </p:txBody>
          </p:sp>
        </p:grpSp>
        <p:grpSp>
          <p:nvGrpSpPr>
            <p:cNvPr id="580" name="Google Shape;580;p22"/>
            <p:cNvGrpSpPr/>
            <p:nvPr/>
          </p:nvGrpSpPr>
          <p:grpSpPr>
            <a:xfrm>
              <a:off x="381000" y="2752726"/>
              <a:ext cx="6286501" cy="466725"/>
              <a:chOff x="0" y="-9525"/>
              <a:chExt cx="6286501" cy="466725"/>
            </a:xfrm>
          </p:grpSpPr>
          <p:sp>
            <p:nvSpPr>
              <p:cNvPr id="581" name="Google Shape;581;p22"/>
              <p:cNvSpPr/>
              <p:nvPr/>
            </p:nvSpPr>
            <p:spPr>
              <a:xfrm>
                <a:off x="0" y="0"/>
                <a:ext cx="6286501" cy="457200"/>
              </a:xfrm>
              <a:custGeom>
                <a:rect b="b" l="l" r="r" t="t"/>
                <a:pathLst>
                  <a:path extrusionOk="0" h="457200" w="6286501">
                    <a:moveTo>
                      <a:pt x="0" y="0"/>
                    </a:moveTo>
                    <a:lnTo>
                      <a:pt x="6286501" y="0"/>
                    </a:lnTo>
                    <a:lnTo>
                      <a:pt x="6286501" y="457200"/>
                    </a:lnTo>
                    <a:lnTo>
                      <a:pt x="0" y="45720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>
                <a:noFill/>
              </a:ln>
            </p:spPr>
          </p:sp>
          <p:sp>
            <p:nvSpPr>
              <p:cNvPr id="582" name="Google Shape;582;p22"/>
              <p:cNvSpPr txBox="1"/>
              <p:nvPr/>
            </p:nvSpPr>
            <p:spPr>
              <a:xfrm>
                <a:off x="0" y="-9525"/>
                <a:ext cx="6286501" cy="4667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1995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0" lang="en-US" sz="1674" u="none" cap="none" strike="noStrike">
                    <a:solidFill>
                      <a:srgbClr val="087E8B"/>
                    </a:solidFill>
                    <a:latin typeface="Noto Sans"/>
                    <a:ea typeface="Noto Sans"/>
                    <a:cs typeface="Noto Sans"/>
                    <a:sym typeface="Noto Sans"/>
                  </a:rPr>
                  <a:t>Güç Elektroniği</a:t>
                </a:r>
                <a:endParaRPr/>
              </a:p>
            </p:txBody>
          </p:sp>
        </p:grpSp>
        <p:grpSp>
          <p:nvGrpSpPr>
            <p:cNvPr id="583" name="Google Shape;583;p22"/>
            <p:cNvGrpSpPr/>
            <p:nvPr/>
          </p:nvGrpSpPr>
          <p:grpSpPr>
            <a:xfrm>
              <a:off x="381000" y="3371851"/>
              <a:ext cx="6286501" cy="600075"/>
              <a:chOff x="0" y="0"/>
              <a:chExt cx="6286501" cy="600075"/>
            </a:xfrm>
          </p:grpSpPr>
          <p:sp>
            <p:nvSpPr>
              <p:cNvPr id="584" name="Google Shape;584;p22"/>
              <p:cNvSpPr/>
              <p:nvPr/>
            </p:nvSpPr>
            <p:spPr>
              <a:xfrm>
                <a:off x="0" y="0"/>
                <a:ext cx="6286501" cy="600075"/>
              </a:xfrm>
              <a:custGeom>
                <a:rect b="b" l="l" r="r" t="t"/>
                <a:pathLst>
                  <a:path extrusionOk="0" h="600075" w="6286501">
                    <a:moveTo>
                      <a:pt x="0" y="0"/>
                    </a:moveTo>
                    <a:lnTo>
                      <a:pt x="6286501" y="0"/>
                    </a:lnTo>
                    <a:lnTo>
                      <a:pt x="6286501" y="600075"/>
                    </a:lnTo>
                    <a:lnTo>
                      <a:pt x="0" y="600075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>
                <a:noFill/>
              </a:ln>
            </p:spPr>
          </p:sp>
          <p:sp>
            <p:nvSpPr>
              <p:cNvPr id="585" name="Google Shape;585;p22"/>
              <p:cNvSpPr txBox="1"/>
              <p:nvPr/>
            </p:nvSpPr>
            <p:spPr>
              <a:xfrm>
                <a:off x="0" y="0"/>
                <a:ext cx="6286501" cy="6000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en-US" sz="1570" u="none" cap="none" strike="noStrike">
                    <a:solidFill>
                      <a:srgbClr val="3C3C3C"/>
                    </a:solidFill>
                    <a:latin typeface="Noto Sans"/>
                    <a:ea typeface="Noto Sans"/>
                    <a:cs typeface="Noto Sans"/>
                    <a:sym typeface="Noto Sans"/>
                  </a:rPr>
                  <a:t>P2P Donanım Entegrasyonu ve güç sistemleri</a:t>
                </a:r>
                <a:endParaRPr/>
              </a:p>
            </p:txBody>
          </p:sp>
        </p:grpSp>
      </p:grpSp>
      <p:sp>
        <p:nvSpPr>
          <p:cNvPr id="586" name="Google Shape;586;p22"/>
          <p:cNvSpPr/>
          <p:nvPr/>
        </p:nvSpPr>
        <p:spPr>
          <a:xfrm>
            <a:off x="6557962" y="6274595"/>
            <a:ext cx="57150" cy="3264694"/>
          </a:xfrm>
          <a:custGeom>
            <a:rect b="b" l="l" r="r" t="t"/>
            <a:pathLst>
              <a:path extrusionOk="0" h="4352925" w="76200">
                <a:moveTo>
                  <a:pt x="0" y="0"/>
                </a:moveTo>
                <a:lnTo>
                  <a:pt x="76200" y="0"/>
                </a:lnTo>
                <a:lnTo>
                  <a:pt x="76200" y="4352925"/>
                </a:lnTo>
                <a:lnTo>
                  <a:pt x="0" y="4352925"/>
                </a:lnTo>
                <a:close/>
              </a:path>
            </a:pathLst>
          </a:custGeom>
          <a:solidFill>
            <a:srgbClr val="087E8B"/>
          </a:solidFill>
          <a:ln>
            <a:noFill/>
          </a:ln>
        </p:spPr>
      </p:sp>
      <p:sp>
        <p:nvSpPr>
          <p:cNvPr descr="preencoded.png" id="587" name="Google Shape;587;p22"/>
          <p:cNvSpPr/>
          <p:nvPr/>
        </p:nvSpPr>
        <p:spPr>
          <a:xfrm>
            <a:off x="6843712" y="6646071"/>
            <a:ext cx="385763" cy="342900"/>
          </a:xfrm>
          <a:custGeom>
            <a:rect b="b" l="l" r="r" t="t"/>
            <a:pathLst>
              <a:path extrusionOk="0" h="457200" w="514350">
                <a:moveTo>
                  <a:pt x="0" y="0"/>
                </a:moveTo>
                <a:lnTo>
                  <a:pt x="514350" y="0"/>
                </a:lnTo>
                <a:lnTo>
                  <a:pt x="514350" y="457200"/>
                </a:lnTo>
                <a:lnTo>
                  <a:pt x="0" y="4572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-2082" l="0" r="0" t="-2081"/>
            </a:stretch>
          </a:blipFill>
          <a:ln>
            <a:noFill/>
          </a:ln>
        </p:spPr>
      </p:sp>
      <p:grpSp>
        <p:nvGrpSpPr>
          <p:cNvPr id="588" name="Google Shape;588;p22"/>
          <p:cNvGrpSpPr/>
          <p:nvPr/>
        </p:nvGrpSpPr>
        <p:grpSpPr>
          <a:xfrm>
            <a:off x="6843712" y="7289007"/>
            <a:ext cx="4714876" cy="428626"/>
            <a:chOff x="0" y="0"/>
            <a:chExt cx="6286501" cy="571501"/>
          </a:xfrm>
        </p:grpSpPr>
        <p:sp>
          <p:nvSpPr>
            <p:cNvPr id="589" name="Google Shape;589;p22"/>
            <p:cNvSpPr/>
            <p:nvPr/>
          </p:nvSpPr>
          <p:spPr>
            <a:xfrm>
              <a:off x="0" y="0"/>
              <a:ext cx="6286501" cy="571501"/>
            </a:xfrm>
            <a:custGeom>
              <a:rect b="b" l="l" r="r" t="t"/>
              <a:pathLst>
                <a:path extrusionOk="0" h="571501" w="6286501">
                  <a:moveTo>
                    <a:pt x="0" y="0"/>
                  </a:moveTo>
                  <a:lnTo>
                    <a:pt x="6286501" y="0"/>
                  </a:lnTo>
                  <a:lnTo>
                    <a:pt x="6286501" y="571501"/>
                  </a:lnTo>
                  <a:lnTo>
                    <a:pt x="0" y="57150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590" name="Google Shape;590;p22"/>
            <p:cNvSpPr txBox="1"/>
            <p:nvPr/>
          </p:nvSpPr>
          <p:spPr>
            <a:xfrm>
              <a:off x="0" y="0"/>
              <a:ext cx="6286501" cy="57150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1998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092" u="none" cap="none" strike="noStrike">
                  <a:solidFill>
                    <a:srgbClr val="0B3954"/>
                  </a:solidFill>
                  <a:latin typeface="Noto Sans"/>
                  <a:ea typeface="Noto Sans"/>
                  <a:cs typeface="Noto Sans"/>
                  <a:sym typeface="Noto Sans"/>
                </a:rPr>
                <a:t>Mert Öztürk</a:t>
              </a:r>
              <a:endParaRPr/>
            </a:p>
          </p:txBody>
        </p:sp>
      </p:grpSp>
      <p:grpSp>
        <p:nvGrpSpPr>
          <p:cNvPr id="591" name="Google Shape;591;p22"/>
          <p:cNvGrpSpPr/>
          <p:nvPr/>
        </p:nvGrpSpPr>
        <p:grpSpPr>
          <a:xfrm>
            <a:off x="6843712" y="7824789"/>
            <a:ext cx="4714876" cy="350044"/>
            <a:chOff x="0" y="-9525"/>
            <a:chExt cx="6286501" cy="466725"/>
          </a:xfrm>
        </p:grpSpPr>
        <p:sp>
          <p:nvSpPr>
            <p:cNvPr id="592" name="Google Shape;592;p22"/>
            <p:cNvSpPr/>
            <p:nvPr/>
          </p:nvSpPr>
          <p:spPr>
            <a:xfrm>
              <a:off x="0" y="0"/>
              <a:ext cx="6286501" cy="457200"/>
            </a:xfrm>
            <a:custGeom>
              <a:rect b="b" l="l" r="r" t="t"/>
              <a:pathLst>
                <a:path extrusionOk="0" h="457200" w="6286501">
                  <a:moveTo>
                    <a:pt x="0" y="0"/>
                  </a:moveTo>
                  <a:lnTo>
                    <a:pt x="6286501" y="0"/>
                  </a:lnTo>
                  <a:lnTo>
                    <a:pt x="6286501" y="457200"/>
                  </a:lnTo>
                  <a:lnTo>
                    <a:pt x="0" y="4572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593" name="Google Shape;593;p22"/>
            <p:cNvSpPr txBox="1"/>
            <p:nvPr/>
          </p:nvSpPr>
          <p:spPr>
            <a:xfrm>
              <a:off x="0" y="-9525"/>
              <a:ext cx="6286501" cy="4667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1995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1" lang="en-US" sz="1674" u="none" cap="none" strike="noStrike">
                  <a:solidFill>
                    <a:srgbClr val="3C3C3C"/>
                  </a:solidFill>
                  <a:latin typeface="Noto Sans"/>
                  <a:ea typeface="Noto Sans"/>
                  <a:cs typeface="Noto Sans"/>
                  <a:sym typeface="Noto Sans"/>
                </a:rPr>
                <a:t>Elektrik-Elektronik Müh., Ege Üni.</a:t>
              </a:r>
              <a:endParaRPr/>
            </a:p>
          </p:txBody>
        </p:sp>
      </p:grpSp>
      <p:grpSp>
        <p:nvGrpSpPr>
          <p:cNvPr id="594" name="Google Shape;594;p22"/>
          <p:cNvGrpSpPr/>
          <p:nvPr/>
        </p:nvGrpSpPr>
        <p:grpSpPr>
          <a:xfrm>
            <a:off x="6843712" y="8339139"/>
            <a:ext cx="4714876" cy="350044"/>
            <a:chOff x="0" y="-9525"/>
            <a:chExt cx="6286501" cy="466725"/>
          </a:xfrm>
        </p:grpSpPr>
        <p:sp>
          <p:nvSpPr>
            <p:cNvPr id="595" name="Google Shape;595;p22"/>
            <p:cNvSpPr/>
            <p:nvPr/>
          </p:nvSpPr>
          <p:spPr>
            <a:xfrm>
              <a:off x="0" y="0"/>
              <a:ext cx="6286501" cy="457200"/>
            </a:xfrm>
            <a:custGeom>
              <a:rect b="b" l="l" r="r" t="t"/>
              <a:pathLst>
                <a:path extrusionOk="0" h="457200" w="6286501">
                  <a:moveTo>
                    <a:pt x="0" y="0"/>
                  </a:moveTo>
                  <a:lnTo>
                    <a:pt x="6286501" y="0"/>
                  </a:lnTo>
                  <a:lnTo>
                    <a:pt x="6286501" y="457200"/>
                  </a:lnTo>
                  <a:lnTo>
                    <a:pt x="0" y="4572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596" name="Google Shape;596;p22"/>
            <p:cNvSpPr txBox="1"/>
            <p:nvPr/>
          </p:nvSpPr>
          <p:spPr>
            <a:xfrm>
              <a:off x="0" y="-9525"/>
              <a:ext cx="6286501" cy="4667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1995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674" u="none" cap="none" strike="noStrike">
                  <a:solidFill>
                    <a:srgbClr val="087E8B"/>
                  </a:solidFill>
                  <a:latin typeface="Noto Sans"/>
                  <a:ea typeface="Noto Sans"/>
                  <a:cs typeface="Noto Sans"/>
                  <a:sym typeface="Noto Sans"/>
                </a:rPr>
                <a:t>Batarya/Depolama Entegrasyonu</a:t>
              </a:r>
              <a:endParaRPr/>
            </a:p>
          </p:txBody>
        </p:sp>
      </p:grpSp>
      <p:grpSp>
        <p:nvGrpSpPr>
          <p:cNvPr id="597" name="Google Shape;597;p22"/>
          <p:cNvGrpSpPr/>
          <p:nvPr/>
        </p:nvGrpSpPr>
        <p:grpSpPr>
          <a:xfrm>
            <a:off x="6843712" y="8803483"/>
            <a:ext cx="4714876" cy="450056"/>
            <a:chOff x="0" y="0"/>
            <a:chExt cx="6286501" cy="600075"/>
          </a:xfrm>
        </p:grpSpPr>
        <p:sp>
          <p:nvSpPr>
            <p:cNvPr id="598" name="Google Shape;598;p22"/>
            <p:cNvSpPr/>
            <p:nvPr/>
          </p:nvSpPr>
          <p:spPr>
            <a:xfrm>
              <a:off x="0" y="0"/>
              <a:ext cx="6286501" cy="600075"/>
            </a:xfrm>
            <a:custGeom>
              <a:rect b="b" l="l" r="r" t="t"/>
              <a:pathLst>
                <a:path extrusionOk="0" h="600075" w="6286501">
                  <a:moveTo>
                    <a:pt x="0" y="0"/>
                  </a:moveTo>
                  <a:lnTo>
                    <a:pt x="6286501" y="0"/>
                  </a:lnTo>
                  <a:lnTo>
                    <a:pt x="6286501" y="600075"/>
                  </a:lnTo>
                  <a:lnTo>
                    <a:pt x="0" y="6000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599" name="Google Shape;599;p22"/>
            <p:cNvSpPr txBox="1"/>
            <p:nvPr/>
          </p:nvSpPr>
          <p:spPr>
            <a:xfrm>
              <a:off x="0" y="0"/>
              <a:ext cx="6286501" cy="6000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570" u="none" cap="none" strike="noStrike">
                  <a:solidFill>
                    <a:srgbClr val="3C3C3C"/>
                  </a:solidFill>
                  <a:latin typeface="Noto Sans"/>
                  <a:ea typeface="Noto Sans"/>
                  <a:cs typeface="Noto Sans"/>
                  <a:sym typeface="Noto Sans"/>
                </a:rPr>
                <a:t>DaaS Pipeline ve enerji depolama sistemleri</a:t>
              </a:r>
              <a:endParaRPr/>
            </a:p>
          </p:txBody>
        </p:sp>
      </p:grpSp>
      <p:sp>
        <p:nvSpPr>
          <p:cNvPr id="600" name="Google Shape;600;p22"/>
          <p:cNvSpPr/>
          <p:nvPr/>
        </p:nvSpPr>
        <p:spPr>
          <a:xfrm>
            <a:off x="12196763" y="6274595"/>
            <a:ext cx="57150" cy="3264694"/>
          </a:xfrm>
          <a:custGeom>
            <a:rect b="b" l="l" r="r" t="t"/>
            <a:pathLst>
              <a:path extrusionOk="0" h="4352925" w="76200">
                <a:moveTo>
                  <a:pt x="0" y="0"/>
                </a:moveTo>
                <a:lnTo>
                  <a:pt x="76200" y="0"/>
                </a:lnTo>
                <a:lnTo>
                  <a:pt x="76200" y="4352925"/>
                </a:lnTo>
                <a:lnTo>
                  <a:pt x="0" y="4352925"/>
                </a:lnTo>
                <a:close/>
              </a:path>
            </a:pathLst>
          </a:custGeom>
          <a:solidFill>
            <a:srgbClr val="087E8B"/>
          </a:solidFill>
          <a:ln>
            <a:noFill/>
          </a:ln>
        </p:spPr>
      </p:sp>
      <p:sp>
        <p:nvSpPr>
          <p:cNvPr descr="preencoded.png" id="601" name="Google Shape;601;p22"/>
          <p:cNvSpPr/>
          <p:nvPr/>
        </p:nvSpPr>
        <p:spPr>
          <a:xfrm>
            <a:off x="12482513" y="6646071"/>
            <a:ext cx="342900" cy="342900"/>
          </a:xfrm>
          <a:custGeom>
            <a:rect b="b" l="l" r="r" t="t"/>
            <a:pathLst>
              <a:path extrusionOk="0" h="457200" w="457200">
                <a:moveTo>
                  <a:pt x="0" y="0"/>
                </a:moveTo>
                <a:lnTo>
                  <a:pt x="457200" y="0"/>
                </a:lnTo>
                <a:lnTo>
                  <a:pt x="457200" y="457200"/>
                </a:lnTo>
                <a:lnTo>
                  <a:pt x="0" y="4572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-2082" l="0" r="0" t="-2081"/>
            </a:stretch>
          </a:blipFill>
          <a:ln>
            <a:noFill/>
          </a:ln>
        </p:spPr>
      </p:sp>
      <p:grpSp>
        <p:nvGrpSpPr>
          <p:cNvPr id="602" name="Google Shape;602;p22"/>
          <p:cNvGrpSpPr/>
          <p:nvPr/>
        </p:nvGrpSpPr>
        <p:grpSpPr>
          <a:xfrm>
            <a:off x="12482513" y="7289007"/>
            <a:ext cx="4714876" cy="428626"/>
            <a:chOff x="0" y="0"/>
            <a:chExt cx="6286501" cy="571501"/>
          </a:xfrm>
        </p:grpSpPr>
        <p:sp>
          <p:nvSpPr>
            <p:cNvPr id="603" name="Google Shape;603;p22"/>
            <p:cNvSpPr/>
            <p:nvPr/>
          </p:nvSpPr>
          <p:spPr>
            <a:xfrm>
              <a:off x="0" y="0"/>
              <a:ext cx="6286501" cy="571501"/>
            </a:xfrm>
            <a:custGeom>
              <a:rect b="b" l="l" r="r" t="t"/>
              <a:pathLst>
                <a:path extrusionOk="0" h="571501" w="6286501">
                  <a:moveTo>
                    <a:pt x="0" y="0"/>
                  </a:moveTo>
                  <a:lnTo>
                    <a:pt x="6286501" y="0"/>
                  </a:lnTo>
                  <a:lnTo>
                    <a:pt x="6286501" y="571501"/>
                  </a:lnTo>
                  <a:lnTo>
                    <a:pt x="0" y="57150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604" name="Google Shape;604;p22"/>
            <p:cNvSpPr txBox="1"/>
            <p:nvPr/>
          </p:nvSpPr>
          <p:spPr>
            <a:xfrm>
              <a:off x="0" y="0"/>
              <a:ext cx="6286501" cy="57150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1998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092" u="none" cap="none" strike="noStrike">
                  <a:solidFill>
                    <a:srgbClr val="0B3954"/>
                  </a:solidFill>
                  <a:latin typeface="Noto Sans"/>
                  <a:ea typeface="Noto Sans"/>
                  <a:cs typeface="Noto Sans"/>
                  <a:sym typeface="Noto Sans"/>
                </a:rPr>
                <a:t>Kayra Hezer</a:t>
              </a:r>
              <a:endParaRPr/>
            </a:p>
          </p:txBody>
        </p:sp>
      </p:grpSp>
      <p:grpSp>
        <p:nvGrpSpPr>
          <p:cNvPr id="605" name="Google Shape;605;p22"/>
          <p:cNvGrpSpPr/>
          <p:nvPr/>
        </p:nvGrpSpPr>
        <p:grpSpPr>
          <a:xfrm>
            <a:off x="12482513" y="7824789"/>
            <a:ext cx="4714876" cy="350044"/>
            <a:chOff x="0" y="-9525"/>
            <a:chExt cx="6286501" cy="466725"/>
          </a:xfrm>
        </p:grpSpPr>
        <p:sp>
          <p:nvSpPr>
            <p:cNvPr id="606" name="Google Shape;606;p22"/>
            <p:cNvSpPr/>
            <p:nvPr/>
          </p:nvSpPr>
          <p:spPr>
            <a:xfrm>
              <a:off x="0" y="0"/>
              <a:ext cx="6286501" cy="457200"/>
            </a:xfrm>
            <a:custGeom>
              <a:rect b="b" l="l" r="r" t="t"/>
              <a:pathLst>
                <a:path extrusionOk="0" h="457200" w="6286501">
                  <a:moveTo>
                    <a:pt x="0" y="0"/>
                  </a:moveTo>
                  <a:lnTo>
                    <a:pt x="6286501" y="0"/>
                  </a:lnTo>
                  <a:lnTo>
                    <a:pt x="6286501" y="457200"/>
                  </a:lnTo>
                  <a:lnTo>
                    <a:pt x="0" y="4572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607" name="Google Shape;607;p22"/>
            <p:cNvSpPr txBox="1"/>
            <p:nvPr/>
          </p:nvSpPr>
          <p:spPr>
            <a:xfrm>
              <a:off x="0" y="-9525"/>
              <a:ext cx="6286501" cy="4667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1995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1" lang="en-US" sz="1674" u="none" cap="none" strike="noStrike">
                  <a:solidFill>
                    <a:srgbClr val="3C3C3C"/>
                  </a:solidFill>
                  <a:latin typeface="Noto Sans"/>
                  <a:ea typeface="Noto Sans"/>
                  <a:cs typeface="Noto Sans"/>
                  <a:sym typeface="Noto Sans"/>
                </a:rPr>
                <a:t>Enerji Sistemleri Müh., Ankara Üni.</a:t>
              </a:r>
              <a:endParaRPr/>
            </a:p>
          </p:txBody>
        </p:sp>
      </p:grpSp>
      <p:grpSp>
        <p:nvGrpSpPr>
          <p:cNvPr id="608" name="Google Shape;608;p22"/>
          <p:cNvGrpSpPr/>
          <p:nvPr/>
        </p:nvGrpSpPr>
        <p:grpSpPr>
          <a:xfrm>
            <a:off x="12482513" y="8339139"/>
            <a:ext cx="4714876" cy="350044"/>
            <a:chOff x="0" y="-9525"/>
            <a:chExt cx="6286501" cy="466725"/>
          </a:xfrm>
        </p:grpSpPr>
        <p:sp>
          <p:nvSpPr>
            <p:cNvPr id="609" name="Google Shape;609;p22"/>
            <p:cNvSpPr/>
            <p:nvPr/>
          </p:nvSpPr>
          <p:spPr>
            <a:xfrm>
              <a:off x="0" y="0"/>
              <a:ext cx="6286501" cy="457200"/>
            </a:xfrm>
            <a:custGeom>
              <a:rect b="b" l="l" r="r" t="t"/>
              <a:pathLst>
                <a:path extrusionOk="0" h="457200" w="6286501">
                  <a:moveTo>
                    <a:pt x="0" y="0"/>
                  </a:moveTo>
                  <a:lnTo>
                    <a:pt x="6286501" y="0"/>
                  </a:lnTo>
                  <a:lnTo>
                    <a:pt x="6286501" y="457200"/>
                  </a:lnTo>
                  <a:lnTo>
                    <a:pt x="0" y="4572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610" name="Google Shape;610;p22"/>
            <p:cNvSpPr txBox="1"/>
            <p:nvPr/>
          </p:nvSpPr>
          <p:spPr>
            <a:xfrm>
              <a:off x="0" y="-9525"/>
              <a:ext cx="6286501" cy="4667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1995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674" u="none" cap="none" strike="noStrike">
                  <a:solidFill>
                    <a:srgbClr val="087E8B"/>
                  </a:solidFill>
                  <a:latin typeface="Noto Sans"/>
                  <a:ea typeface="Noto Sans"/>
                  <a:cs typeface="Noto Sans"/>
                  <a:sym typeface="Noto Sans"/>
                </a:rPr>
                <a:t>AI &amp; Dijital İkiz Modelleme</a:t>
              </a:r>
              <a:endParaRPr/>
            </a:p>
          </p:txBody>
        </p:sp>
      </p:grpSp>
      <p:grpSp>
        <p:nvGrpSpPr>
          <p:cNvPr id="611" name="Google Shape;611;p22"/>
          <p:cNvGrpSpPr/>
          <p:nvPr/>
        </p:nvGrpSpPr>
        <p:grpSpPr>
          <a:xfrm>
            <a:off x="12482513" y="8803483"/>
            <a:ext cx="4714876" cy="450056"/>
            <a:chOff x="0" y="0"/>
            <a:chExt cx="6286501" cy="600075"/>
          </a:xfrm>
        </p:grpSpPr>
        <p:sp>
          <p:nvSpPr>
            <p:cNvPr id="612" name="Google Shape;612;p22"/>
            <p:cNvSpPr/>
            <p:nvPr/>
          </p:nvSpPr>
          <p:spPr>
            <a:xfrm>
              <a:off x="0" y="0"/>
              <a:ext cx="6286501" cy="600075"/>
            </a:xfrm>
            <a:custGeom>
              <a:rect b="b" l="l" r="r" t="t"/>
              <a:pathLst>
                <a:path extrusionOk="0" h="600075" w="6286501">
                  <a:moveTo>
                    <a:pt x="0" y="0"/>
                  </a:moveTo>
                  <a:lnTo>
                    <a:pt x="6286501" y="0"/>
                  </a:lnTo>
                  <a:lnTo>
                    <a:pt x="6286501" y="600075"/>
                  </a:lnTo>
                  <a:lnTo>
                    <a:pt x="0" y="6000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613" name="Google Shape;613;p22"/>
            <p:cNvSpPr txBox="1"/>
            <p:nvPr/>
          </p:nvSpPr>
          <p:spPr>
            <a:xfrm>
              <a:off x="0" y="0"/>
              <a:ext cx="6286501" cy="6000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570" u="none" cap="none" strike="noStrike">
                  <a:solidFill>
                    <a:srgbClr val="3C3C3C"/>
                  </a:solidFill>
                  <a:latin typeface="Noto Sans"/>
                  <a:ea typeface="Noto Sans"/>
                  <a:cs typeface="Noto Sans"/>
                  <a:sym typeface="Noto Sans"/>
                </a:rPr>
                <a:t>Tahmin Algoritmaları ve yapay zeka modelleri</a:t>
              </a:r>
              <a:endParaRPr/>
            </a:p>
          </p:txBody>
        </p:sp>
      </p:grpSp>
      <p:sp>
        <p:nvSpPr>
          <p:cNvPr id="614" name="Google Shape;614;p22"/>
          <p:cNvSpPr/>
          <p:nvPr/>
        </p:nvSpPr>
        <p:spPr>
          <a:xfrm>
            <a:off x="0" y="0"/>
            <a:ext cx="2478941" cy="1124355"/>
          </a:xfrm>
          <a:custGeom>
            <a:rect b="b" l="l" r="r" t="t"/>
            <a:pathLst>
              <a:path extrusionOk="0" h="1124355" w="2478941">
                <a:moveTo>
                  <a:pt x="0" y="0"/>
                </a:moveTo>
                <a:lnTo>
                  <a:pt x="2478941" y="0"/>
                </a:lnTo>
                <a:lnTo>
                  <a:pt x="2478941" y="1124355"/>
                </a:lnTo>
                <a:lnTo>
                  <a:pt x="0" y="112435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-67006" l="0" r="0" t="-53461"/>
            </a:stretch>
          </a:blipFill>
          <a:ln>
            <a:noFill/>
          </a:ln>
        </p:spPr>
      </p:sp>
      <p:sp>
        <p:nvSpPr>
          <p:cNvPr id="615" name="Google Shape;615;p22"/>
          <p:cNvSpPr/>
          <p:nvPr/>
        </p:nvSpPr>
        <p:spPr>
          <a:xfrm>
            <a:off x="4986338" y="2200276"/>
            <a:ext cx="1571624" cy="1571624"/>
          </a:xfrm>
          <a:custGeom>
            <a:rect b="b" l="l" r="r" t="t"/>
            <a:pathLst>
              <a:path extrusionOk="0" h="1571624" w="1571624">
                <a:moveTo>
                  <a:pt x="0" y="0"/>
                </a:moveTo>
                <a:lnTo>
                  <a:pt x="1571624" y="0"/>
                </a:lnTo>
                <a:lnTo>
                  <a:pt x="1571624" y="1571624"/>
                </a:lnTo>
                <a:lnTo>
                  <a:pt x="0" y="157162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16" name="Google Shape;616;p22"/>
          <p:cNvSpPr/>
          <p:nvPr/>
        </p:nvSpPr>
        <p:spPr>
          <a:xfrm>
            <a:off x="10653714" y="6291264"/>
            <a:ext cx="1571624" cy="1571624"/>
          </a:xfrm>
          <a:custGeom>
            <a:rect b="b" l="l" r="r" t="t"/>
            <a:pathLst>
              <a:path extrusionOk="0" h="1571624" w="1571624">
                <a:moveTo>
                  <a:pt x="0" y="0"/>
                </a:moveTo>
                <a:lnTo>
                  <a:pt x="1571624" y="0"/>
                </a:lnTo>
                <a:lnTo>
                  <a:pt x="1571624" y="1571624"/>
                </a:lnTo>
                <a:lnTo>
                  <a:pt x="0" y="157162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2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17" name="Google Shape;617;p22"/>
          <p:cNvSpPr/>
          <p:nvPr/>
        </p:nvSpPr>
        <p:spPr>
          <a:xfrm>
            <a:off x="15541448" y="2185988"/>
            <a:ext cx="1655941" cy="1571624"/>
          </a:xfrm>
          <a:custGeom>
            <a:rect b="b" l="l" r="r" t="t"/>
            <a:pathLst>
              <a:path extrusionOk="0" h="1571624" w="1655941">
                <a:moveTo>
                  <a:pt x="0" y="0"/>
                </a:moveTo>
                <a:lnTo>
                  <a:pt x="1655941" y="0"/>
                </a:lnTo>
                <a:lnTo>
                  <a:pt x="1655941" y="1571624"/>
                </a:lnTo>
                <a:lnTo>
                  <a:pt x="0" y="157162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3">
              <a:alphaModFix/>
            </a:blip>
            <a:stretch>
              <a:fillRect b="-84127" l="-118175" r="-46619" t="-187854"/>
            </a:stretch>
          </a:blipFill>
          <a:ln>
            <a:noFill/>
          </a:ln>
        </p:spPr>
      </p:sp>
      <p:sp>
        <p:nvSpPr>
          <p:cNvPr id="618" name="Google Shape;618;p22"/>
          <p:cNvSpPr/>
          <p:nvPr/>
        </p:nvSpPr>
        <p:spPr>
          <a:xfrm>
            <a:off x="5047059" y="3771900"/>
            <a:ext cx="1482328" cy="883467"/>
          </a:xfrm>
          <a:custGeom>
            <a:rect b="b" l="l" r="r" t="t"/>
            <a:pathLst>
              <a:path extrusionOk="0" h="883467" w="1482328">
                <a:moveTo>
                  <a:pt x="0" y="0"/>
                </a:moveTo>
                <a:lnTo>
                  <a:pt x="1482328" y="0"/>
                </a:lnTo>
                <a:lnTo>
                  <a:pt x="1482328" y="883467"/>
                </a:lnTo>
                <a:lnTo>
                  <a:pt x="0" y="88346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19" name="Google Shape;619;p22"/>
          <p:cNvSpPr/>
          <p:nvPr/>
        </p:nvSpPr>
        <p:spPr>
          <a:xfrm>
            <a:off x="5047059" y="4271962"/>
            <a:ext cx="1568053" cy="1176040"/>
          </a:xfrm>
          <a:custGeom>
            <a:rect b="b" l="l" r="r" t="t"/>
            <a:pathLst>
              <a:path extrusionOk="0" h="1176040" w="1568053">
                <a:moveTo>
                  <a:pt x="0" y="0"/>
                </a:moveTo>
                <a:lnTo>
                  <a:pt x="1568053" y="0"/>
                </a:lnTo>
                <a:lnTo>
                  <a:pt x="1568053" y="1176040"/>
                </a:lnTo>
                <a:lnTo>
                  <a:pt x="0" y="11760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20" name="Google Shape;620;p22"/>
          <p:cNvSpPr/>
          <p:nvPr/>
        </p:nvSpPr>
        <p:spPr>
          <a:xfrm>
            <a:off x="5175416" y="5081587"/>
            <a:ext cx="1311339" cy="266702"/>
          </a:xfrm>
          <a:custGeom>
            <a:rect b="b" l="l" r="r" t="t"/>
            <a:pathLst>
              <a:path extrusionOk="0" h="266702" w="1311339">
                <a:moveTo>
                  <a:pt x="0" y="0"/>
                </a:moveTo>
                <a:lnTo>
                  <a:pt x="1311339" y="0"/>
                </a:lnTo>
                <a:lnTo>
                  <a:pt x="1311339" y="266702"/>
                </a:lnTo>
                <a:lnTo>
                  <a:pt x="0" y="26670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6">
              <a:alphaModFix/>
            </a:blip>
            <a:stretch>
              <a:fillRect b="-35210" l="0" r="0" t="0"/>
            </a:stretch>
          </a:blipFill>
          <a:ln>
            <a:noFill/>
          </a:ln>
        </p:spPr>
      </p:sp>
      <p:sp>
        <p:nvSpPr>
          <p:cNvPr id="621" name="Google Shape;621;p22"/>
          <p:cNvSpPr/>
          <p:nvPr/>
        </p:nvSpPr>
        <p:spPr>
          <a:xfrm>
            <a:off x="10783856" y="7908131"/>
            <a:ext cx="1311339" cy="266702"/>
          </a:xfrm>
          <a:custGeom>
            <a:rect b="b" l="l" r="r" t="t"/>
            <a:pathLst>
              <a:path extrusionOk="0" h="266702" w="1311339">
                <a:moveTo>
                  <a:pt x="0" y="0"/>
                </a:moveTo>
                <a:lnTo>
                  <a:pt x="1311340" y="0"/>
                </a:lnTo>
                <a:lnTo>
                  <a:pt x="1311340" y="266702"/>
                </a:lnTo>
                <a:lnTo>
                  <a:pt x="0" y="26670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6">
              <a:alphaModFix/>
            </a:blip>
            <a:stretch>
              <a:fillRect b="-35210" l="0" r="0" t="0"/>
            </a:stretch>
          </a:blipFill>
          <a:ln>
            <a:noFill/>
          </a:ln>
        </p:spPr>
      </p:sp>
      <p:sp>
        <p:nvSpPr>
          <p:cNvPr id="622" name="Google Shape;622;p22"/>
          <p:cNvSpPr/>
          <p:nvPr/>
        </p:nvSpPr>
        <p:spPr>
          <a:xfrm>
            <a:off x="4199695" y="4362630"/>
            <a:ext cx="847364" cy="847364"/>
          </a:xfrm>
          <a:custGeom>
            <a:rect b="b" l="l" r="r" t="t"/>
            <a:pathLst>
              <a:path extrusionOk="0" h="847364" w="847364">
                <a:moveTo>
                  <a:pt x="0" y="0"/>
                </a:moveTo>
                <a:lnTo>
                  <a:pt x="847364" y="0"/>
                </a:lnTo>
                <a:lnTo>
                  <a:pt x="847364" y="847364"/>
                </a:lnTo>
                <a:lnTo>
                  <a:pt x="0" y="8473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23" name="Google Shape;623;p22"/>
          <p:cNvSpPr/>
          <p:nvPr/>
        </p:nvSpPr>
        <p:spPr>
          <a:xfrm>
            <a:off x="4972051" y="6274595"/>
            <a:ext cx="1600199" cy="1518189"/>
          </a:xfrm>
          <a:custGeom>
            <a:rect b="b" l="l" r="r" t="t"/>
            <a:pathLst>
              <a:path extrusionOk="0" h="1518189" w="1600199">
                <a:moveTo>
                  <a:pt x="0" y="0"/>
                </a:moveTo>
                <a:lnTo>
                  <a:pt x="1600199" y="0"/>
                </a:lnTo>
                <a:lnTo>
                  <a:pt x="1600199" y="1518189"/>
                </a:lnTo>
                <a:lnTo>
                  <a:pt x="0" y="151818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24" name="Google Shape;624;p22"/>
          <p:cNvSpPr/>
          <p:nvPr/>
        </p:nvSpPr>
        <p:spPr>
          <a:xfrm>
            <a:off x="4929188" y="7811972"/>
            <a:ext cx="1643061" cy="459019"/>
          </a:xfrm>
          <a:custGeom>
            <a:rect b="b" l="l" r="r" t="t"/>
            <a:pathLst>
              <a:path extrusionOk="0" h="459019" w="1643061">
                <a:moveTo>
                  <a:pt x="0" y="0"/>
                </a:moveTo>
                <a:lnTo>
                  <a:pt x="1643062" y="0"/>
                </a:lnTo>
                <a:lnTo>
                  <a:pt x="1643062" y="459020"/>
                </a:lnTo>
                <a:lnTo>
                  <a:pt x="0" y="45902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9">
              <a:alphaModFix/>
            </a:blip>
            <a:stretch>
              <a:fillRect b="0" l="-10143" r="-10142" t="-7103"/>
            </a:stretch>
          </a:blipFill>
          <a:ln>
            <a:noFill/>
          </a:ln>
        </p:spPr>
      </p:sp>
      <p:sp>
        <p:nvSpPr>
          <p:cNvPr id="625" name="Google Shape;625;p22"/>
          <p:cNvSpPr/>
          <p:nvPr/>
        </p:nvSpPr>
        <p:spPr>
          <a:xfrm>
            <a:off x="15831430" y="6291264"/>
            <a:ext cx="1427870" cy="1557336"/>
          </a:xfrm>
          <a:custGeom>
            <a:rect b="b" l="l" r="r" t="t"/>
            <a:pathLst>
              <a:path extrusionOk="0" h="1557336" w="1427870">
                <a:moveTo>
                  <a:pt x="0" y="0"/>
                </a:moveTo>
                <a:lnTo>
                  <a:pt x="1427870" y="0"/>
                </a:lnTo>
                <a:lnTo>
                  <a:pt x="1427870" y="1557336"/>
                </a:lnTo>
                <a:lnTo>
                  <a:pt x="0" y="15573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0">
              <a:alphaModFix/>
            </a:blip>
            <a:stretch>
              <a:fillRect b="-15741" l="0" r="0" t="-6504"/>
            </a:stretch>
          </a:blipFill>
          <a:ln>
            <a:noFill/>
          </a:ln>
        </p:spPr>
      </p:sp>
      <p:sp>
        <p:nvSpPr>
          <p:cNvPr id="626" name="Google Shape;626;p22"/>
          <p:cNvSpPr/>
          <p:nvPr/>
        </p:nvSpPr>
        <p:spPr>
          <a:xfrm>
            <a:off x="15554328" y="4498743"/>
            <a:ext cx="1643061" cy="459019"/>
          </a:xfrm>
          <a:custGeom>
            <a:rect b="b" l="l" r="r" t="t"/>
            <a:pathLst>
              <a:path extrusionOk="0" h="459019" w="1643061">
                <a:moveTo>
                  <a:pt x="0" y="0"/>
                </a:moveTo>
                <a:lnTo>
                  <a:pt x="1643061" y="0"/>
                </a:lnTo>
                <a:lnTo>
                  <a:pt x="1643061" y="459019"/>
                </a:lnTo>
                <a:lnTo>
                  <a:pt x="0" y="45901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9">
              <a:alphaModFix/>
            </a:blip>
            <a:stretch>
              <a:fillRect b="0" l="-10143" r="-10142" t="-7103"/>
            </a:stretch>
          </a:blipFill>
          <a:ln>
            <a:noFill/>
          </a:ln>
        </p:spPr>
      </p:sp>
      <p:sp>
        <p:nvSpPr>
          <p:cNvPr id="627" name="Google Shape;627;p22"/>
          <p:cNvSpPr/>
          <p:nvPr/>
        </p:nvSpPr>
        <p:spPr>
          <a:xfrm>
            <a:off x="5197192" y="8259509"/>
            <a:ext cx="1360770" cy="705899"/>
          </a:xfrm>
          <a:custGeom>
            <a:rect b="b" l="l" r="r" t="t"/>
            <a:pathLst>
              <a:path extrusionOk="0" h="705899" w="1360770">
                <a:moveTo>
                  <a:pt x="0" y="0"/>
                </a:moveTo>
                <a:lnTo>
                  <a:pt x="1360770" y="0"/>
                </a:lnTo>
                <a:lnTo>
                  <a:pt x="1360770" y="705899"/>
                </a:lnTo>
                <a:lnTo>
                  <a:pt x="0" y="70589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1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28" name="Google Shape;628;p22"/>
          <p:cNvSpPr/>
          <p:nvPr/>
        </p:nvSpPr>
        <p:spPr>
          <a:xfrm>
            <a:off x="15457321" y="3804474"/>
            <a:ext cx="1740068" cy="592075"/>
          </a:xfrm>
          <a:custGeom>
            <a:rect b="b" l="l" r="r" t="t"/>
            <a:pathLst>
              <a:path extrusionOk="0" h="592075" w="1740068">
                <a:moveTo>
                  <a:pt x="0" y="0"/>
                </a:moveTo>
                <a:lnTo>
                  <a:pt x="1740068" y="0"/>
                </a:lnTo>
                <a:lnTo>
                  <a:pt x="1740068" y="592076"/>
                </a:lnTo>
                <a:lnTo>
                  <a:pt x="0" y="5920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2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29" name="Google Shape;629;p22"/>
          <p:cNvSpPr/>
          <p:nvPr/>
        </p:nvSpPr>
        <p:spPr>
          <a:xfrm>
            <a:off x="10694060" y="7866992"/>
            <a:ext cx="1490932" cy="1490932"/>
          </a:xfrm>
          <a:custGeom>
            <a:rect b="b" l="l" r="r" t="t"/>
            <a:pathLst>
              <a:path extrusionOk="0" h="1490932" w="1490932">
                <a:moveTo>
                  <a:pt x="0" y="0"/>
                </a:moveTo>
                <a:lnTo>
                  <a:pt x="1490932" y="0"/>
                </a:lnTo>
                <a:lnTo>
                  <a:pt x="1490932" y="1490932"/>
                </a:lnTo>
                <a:lnTo>
                  <a:pt x="0" y="149093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30" name="Google Shape;630;p22"/>
          <p:cNvSpPr/>
          <p:nvPr/>
        </p:nvSpPr>
        <p:spPr>
          <a:xfrm>
            <a:off x="15771631" y="8041482"/>
            <a:ext cx="2379068" cy="570976"/>
          </a:xfrm>
          <a:custGeom>
            <a:rect b="b" l="l" r="r" t="t"/>
            <a:pathLst>
              <a:path extrusionOk="0" h="570976" w="2379068">
                <a:moveTo>
                  <a:pt x="0" y="0"/>
                </a:moveTo>
                <a:lnTo>
                  <a:pt x="2379068" y="0"/>
                </a:lnTo>
                <a:lnTo>
                  <a:pt x="2379068" y="570976"/>
                </a:lnTo>
                <a:lnTo>
                  <a:pt x="0" y="5709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31" name="Google Shape;631;p22"/>
          <p:cNvSpPr/>
          <p:nvPr/>
        </p:nvSpPr>
        <p:spPr>
          <a:xfrm>
            <a:off x="17227830" y="4179199"/>
            <a:ext cx="1060170" cy="549963"/>
          </a:xfrm>
          <a:custGeom>
            <a:rect b="b" l="l" r="r" t="t"/>
            <a:pathLst>
              <a:path extrusionOk="0" h="549963" w="1060170">
                <a:moveTo>
                  <a:pt x="0" y="0"/>
                </a:moveTo>
                <a:lnTo>
                  <a:pt x="1060170" y="0"/>
                </a:lnTo>
                <a:lnTo>
                  <a:pt x="1060170" y="549963"/>
                </a:lnTo>
                <a:lnTo>
                  <a:pt x="0" y="54996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1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32" name="Google Shape;632;p22"/>
          <p:cNvSpPr/>
          <p:nvPr/>
        </p:nvSpPr>
        <p:spPr>
          <a:xfrm>
            <a:off x="9838741" y="3672798"/>
            <a:ext cx="2615197" cy="855429"/>
          </a:xfrm>
          <a:custGeom>
            <a:rect b="b" l="l" r="r" t="t"/>
            <a:pathLst>
              <a:path extrusionOk="0" h="855429" w="2615197">
                <a:moveTo>
                  <a:pt x="0" y="0"/>
                </a:moveTo>
                <a:lnTo>
                  <a:pt x="2615197" y="0"/>
                </a:lnTo>
                <a:lnTo>
                  <a:pt x="2615197" y="855428"/>
                </a:lnTo>
                <a:lnTo>
                  <a:pt x="0" y="85542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5">
              <a:alphaModFix/>
            </a:blip>
            <a:stretch>
              <a:fillRect b="-73278" l="0" r="0" t="-55995"/>
            </a:stretch>
          </a:blipFill>
          <a:ln>
            <a:noFill/>
          </a:ln>
        </p:spPr>
      </p:sp>
      <p:sp>
        <p:nvSpPr>
          <p:cNvPr id="633" name="Google Shape;633;p22"/>
          <p:cNvSpPr/>
          <p:nvPr/>
        </p:nvSpPr>
        <p:spPr>
          <a:xfrm>
            <a:off x="10653714" y="4328220"/>
            <a:ext cx="1441482" cy="632754"/>
          </a:xfrm>
          <a:custGeom>
            <a:rect b="b" l="l" r="r" t="t"/>
            <a:pathLst>
              <a:path extrusionOk="0" h="632754" w="1441482">
                <a:moveTo>
                  <a:pt x="0" y="0"/>
                </a:moveTo>
                <a:lnTo>
                  <a:pt x="1441482" y="0"/>
                </a:lnTo>
                <a:lnTo>
                  <a:pt x="1441482" y="632754"/>
                </a:lnTo>
                <a:lnTo>
                  <a:pt x="0" y="63275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34" name="Google Shape;634;p22"/>
          <p:cNvSpPr/>
          <p:nvPr/>
        </p:nvSpPr>
        <p:spPr>
          <a:xfrm>
            <a:off x="10549414" y="2229422"/>
            <a:ext cx="1686382" cy="1528190"/>
          </a:xfrm>
          <a:custGeom>
            <a:rect b="b" l="l" r="r" t="t"/>
            <a:pathLst>
              <a:path extrusionOk="0" h="1528190" w="1686382">
                <a:moveTo>
                  <a:pt x="0" y="0"/>
                </a:moveTo>
                <a:lnTo>
                  <a:pt x="1686383" y="0"/>
                </a:lnTo>
                <a:lnTo>
                  <a:pt x="1686383" y="1528190"/>
                </a:lnTo>
                <a:lnTo>
                  <a:pt x="0" y="152819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7">
              <a:alphaModFix/>
            </a:blip>
            <a:stretch>
              <a:fillRect b="-8420" l="-12232" r="-9787" t="-9904"/>
            </a:stretch>
          </a:blipFill>
          <a:ln>
            <a:noFill/>
          </a:ln>
        </p:spPr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FCFC"/>
        </a:solidFill>
      </p:bgPr>
    </p:bg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23"/>
          <p:cNvSpPr/>
          <p:nvPr/>
        </p:nvSpPr>
        <p:spPr>
          <a:xfrm>
            <a:off x="0" y="0"/>
            <a:ext cx="2478941" cy="1124355"/>
          </a:xfrm>
          <a:custGeom>
            <a:rect b="b" l="l" r="r" t="t"/>
            <a:pathLst>
              <a:path extrusionOk="0" h="1124355" w="2478941">
                <a:moveTo>
                  <a:pt x="0" y="0"/>
                </a:moveTo>
                <a:lnTo>
                  <a:pt x="2478941" y="0"/>
                </a:lnTo>
                <a:lnTo>
                  <a:pt x="2478941" y="1124355"/>
                </a:lnTo>
                <a:lnTo>
                  <a:pt x="0" y="112435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67006" l="0" r="0" t="-53461"/>
            </a:stretch>
          </a:blipFill>
          <a:ln>
            <a:noFill/>
          </a:ln>
        </p:spPr>
      </p:sp>
      <p:sp>
        <p:nvSpPr>
          <p:cNvPr id="640" name="Google Shape;640;p23"/>
          <p:cNvSpPr/>
          <p:nvPr/>
        </p:nvSpPr>
        <p:spPr>
          <a:xfrm>
            <a:off x="2040210" y="2467381"/>
            <a:ext cx="285750" cy="285750"/>
          </a:xfrm>
          <a:custGeom>
            <a:rect b="b" l="l" r="r" t="t"/>
            <a:pathLst>
              <a:path extrusionOk="0" h="381000" w="381000">
                <a:moveTo>
                  <a:pt x="0" y="190500"/>
                </a:moveTo>
                <a:cubicBezTo>
                  <a:pt x="0" y="85344"/>
                  <a:pt x="85344" y="0"/>
                  <a:pt x="190500" y="0"/>
                </a:cubicBezTo>
                <a:cubicBezTo>
                  <a:pt x="295656" y="0"/>
                  <a:pt x="381000" y="85344"/>
                  <a:pt x="381000" y="190500"/>
                </a:cubicBezTo>
                <a:cubicBezTo>
                  <a:pt x="381000" y="295656"/>
                  <a:pt x="295656" y="381000"/>
                  <a:pt x="190500" y="381000"/>
                </a:cubicBezTo>
                <a:cubicBezTo>
                  <a:pt x="85344" y="381000"/>
                  <a:pt x="0" y="295656"/>
                  <a:pt x="0" y="190500"/>
                </a:cubicBezTo>
                <a:close/>
              </a:path>
            </a:pathLst>
          </a:custGeom>
          <a:solidFill>
            <a:srgbClr val="087E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1" name="Google Shape;641;p23"/>
          <p:cNvSpPr/>
          <p:nvPr/>
        </p:nvSpPr>
        <p:spPr>
          <a:xfrm>
            <a:off x="2183086" y="2610255"/>
            <a:ext cx="2651760" cy="28575"/>
          </a:xfrm>
          <a:custGeom>
            <a:rect b="b" l="l" r="r" t="t"/>
            <a:pathLst>
              <a:path extrusionOk="0" h="38100" w="3535680">
                <a:moveTo>
                  <a:pt x="0" y="0"/>
                </a:moveTo>
                <a:lnTo>
                  <a:pt x="3535680" y="0"/>
                </a:lnTo>
                <a:lnTo>
                  <a:pt x="3535680" y="38100"/>
                </a:lnTo>
                <a:lnTo>
                  <a:pt x="0" y="38100"/>
                </a:lnTo>
                <a:close/>
              </a:path>
            </a:pathLst>
          </a:custGeom>
          <a:solidFill>
            <a:srgbClr val="087E8B"/>
          </a:solidFill>
          <a:ln>
            <a:noFill/>
          </a:ln>
        </p:spPr>
      </p:sp>
      <p:grpSp>
        <p:nvGrpSpPr>
          <p:cNvPr id="642" name="Google Shape;642;p23"/>
          <p:cNvGrpSpPr/>
          <p:nvPr/>
        </p:nvGrpSpPr>
        <p:grpSpPr>
          <a:xfrm>
            <a:off x="857250" y="2967443"/>
            <a:ext cx="2651726" cy="385762"/>
            <a:chOff x="0" y="0"/>
            <a:chExt cx="3535635" cy="514349"/>
          </a:xfrm>
        </p:grpSpPr>
        <p:sp>
          <p:nvSpPr>
            <p:cNvPr id="643" name="Google Shape;643;p23"/>
            <p:cNvSpPr/>
            <p:nvPr/>
          </p:nvSpPr>
          <p:spPr>
            <a:xfrm>
              <a:off x="0" y="0"/>
              <a:ext cx="3535635" cy="514349"/>
            </a:xfrm>
            <a:custGeom>
              <a:rect b="b" l="l" r="r" t="t"/>
              <a:pathLst>
                <a:path extrusionOk="0" h="514349" w="3535635">
                  <a:moveTo>
                    <a:pt x="0" y="0"/>
                  </a:moveTo>
                  <a:lnTo>
                    <a:pt x="3535635" y="0"/>
                  </a:lnTo>
                  <a:lnTo>
                    <a:pt x="3535635" y="514349"/>
                  </a:lnTo>
                  <a:lnTo>
                    <a:pt x="0" y="51434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644" name="Google Shape;644;p23"/>
            <p:cNvSpPr txBox="1"/>
            <p:nvPr/>
          </p:nvSpPr>
          <p:spPr>
            <a:xfrm>
              <a:off x="0" y="0"/>
              <a:ext cx="3535635" cy="51434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2002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883" u="none" cap="none" strike="noStrike">
                  <a:solidFill>
                    <a:srgbClr val="0B3954"/>
                  </a:solidFill>
                  <a:latin typeface="Noto Sans"/>
                  <a:ea typeface="Noto Sans"/>
                  <a:cs typeface="Noto Sans"/>
                  <a:sym typeface="Noto Sans"/>
                </a:rPr>
                <a:t>Q2 2025</a:t>
              </a:r>
              <a:endParaRPr/>
            </a:p>
          </p:txBody>
        </p:sp>
      </p:grpSp>
      <p:sp>
        <p:nvSpPr>
          <p:cNvPr id="645" name="Google Shape;645;p23"/>
          <p:cNvSpPr/>
          <p:nvPr/>
        </p:nvSpPr>
        <p:spPr>
          <a:xfrm>
            <a:off x="4824542" y="2467381"/>
            <a:ext cx="285750" cy="285750"/>
          </a:xfrm>
          <a:custGeom>
            <a:rect b="b" l="l" r="r" t="t"/>
            <a:pathLst>
              <a:path extrusionOk="0" h="381000" w="381000">
                <a:moveTo>
                  <a:pt x="0" y="190500"/>
                </a:moveTo>
                <a:cubicBezTo>
                  <a:pt x="0" y="85344"/>
                  <a:pt x="85344" y="0"/>
                  <a:pt x="190500" y="0"/>
                </a:cubicBezTo>
                <a:cubicBezTo>
                  <a:pt x="295656" y="0"/>
                  <a:pt x="381000" y="85344"/>
                  <a:pt x="381000" y="190500"/>
                </a:cubicBezTo>
                <a:cubicBezTo>
                  <a:pt x="381000" y="295656"/>
                  <a:pt x="295656" y="381000"/>
                  <a:pt x="190500" y="381000"/>
                </a:cubicBezTo>
                <a:cubicBezTo>
                  <a:pt x="85344" y="381000"/>
                  <a:pt x="0" y="295656"/>
                  <a:pt x="0" y="190500"/>
                </a:cubicBezTo>
                <a:close/>
              </a:path>
            </a:pathLst>
          </a:custGeom>
          <a:solidFill>
            <a:srgbClr val="087E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6" name="Google Shape;646;p23"/>
          <p:cNvSpPr/>
          <p:nvPr/>
        </p:nvSpPr>
        <p:spPr>
          <a:xfrm>
            <a:off x="4967418" y="2610255"/>
            <a:ext cx="2651760" cy="28575"/>
          </a:xfrm>
          <a:custGeom>
            <a:rect b="b" l="l" r="r" t="t"/>
            <a:pathLst>
              <a:path extrusionOk="0" h="38100" w="3535680">
                <a:moveTo>
                  <a:pt x="0" y="0"/>
                </a:moveTo>
                <a:lnTo>
                  <a:pt x="3535680" y="0"/>
                </a:lnTo>
                <a:lnTo>
                  <a:pt x="3535680" y="38100"/>
                </a:lnTo>
                <a:lnTo>
                  <a:pt x="0" y="38100"/>
                </a:lnTo>
                <a:close/>
              </a:path>
            </a:pathLst>
          </a:custGeom>
          <a:solidFill>
            <a:srgbClr val="087E8B"/>
          </a:solidFill>
          <a:ln>
            <a:noFill/>
          </a:ln>
        </p:spPr>
      </p:sp>
      <p:grpSp>
        <p:nvGrpSpPr>
          <p:cNvPr id="647" name="Google Shape;647;p23"/>
          <p:cNvGrpSpPr/>
          <p:nvPr/>
        </p:nvGrpSpPr>
        <p:grpSpPr>
          <a:xfrm>
            <a:off x="3641582" y="2967443"/>
            <a:ext cx="2651726" cy="385762"/>
            <a:chOff x="0" y="0"/>
            <a:chExt cx="3535635" cy="514349"/>
          </a:xfrm>
        </p:grpSpPr>
        <p:sp>
          <p:nvSpPr>
            <p:cNvPr id="648" name="Google Shape;648;p23"/>
            <p:cNvSpPr/>
            <p:nvPr/>
          </p:nvSpPr>
          <p:spPr>
            <a:xfrm>
              <a:off x="0" y="0"/>
              <a:ext cx="3535635" cy="514349"/>
            </a:xfrm>
            <a:custGeom>
              <a:rect b="b" l="l" r="r" t="t"/>
              <a:pathLst>
                <a:path extrusionOk="0" h="514349" w="3535635">
                  <a:moveTo>
                    <a:pt x="0" y="0"/>
                  </a:moveTo>
                  <a:lnTo>
                    <a:pt x="3535635" y="0"/>
                  </a:lnTo>
                  <a:lnTo>
                    <a:pt x="3535635" y="514349"/>
                  </a:lnTo>
                  <a:lnTo>
                    <a:pt x="0" y="51434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649" name="Google Shape;649;p23"/>
            <p:cNvSpPr txBox="1"/>
            <p:nvPr/>
          </p:nvSpPr>
          <p:spPr>
            <a:xfrm>
              <a:off x="0" y="0"/>
              <a:ext cx="3535635" cy="51434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2002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883" u="none" cap="none" strike="noStrike">
                  <a:solidFill>
                    <a:srgbClr val="0B3954"/>
                  </a:solidFill>
                  <a:latin typeface="Noto Sans"/>
                  <a:ea typeface="Noto Sans"/>
                  <a:cs typeface="Noto Sans"/>
                  <a:sym typeface="Noto Sans"/>
                </a:rPr>
                <a:t>Q3 2025</a:t>
              </a:r>
              <a:endParaRPr/>
            </a:p>
          </p:txBody>
        </p:sp>
      </p:grpSp>
      <p:sp>
        <p:nvSpPr>
          <p:cNvPr id="650" name="Google Shape;650;p23"/>
          <p:cNvSpPr/>
          <p:nvPr/>
        </p:nvSpPr>
        <p:spPr>
          <a:xfrm>
            <a:off x="7608876" y="2467381"/>
            <a:ext cx="285750" cy="285750"/>
          </a:xfrm>
          <a:custGeom>
            <a:rect b="b" l="l" r="r" t="t"/>
            <a:pathLst>
              <a:path extrusionOk="0" h="381000" w="381000">
                <a:moveTo>
                  <a:pt x="0" y="190500"/>
                </a:moveTo>
                <a:cubicBezTo>
                  <a:pt x="0" y="85344"/>
                  <a:pt x="85344" y="0"/>
                  <a:pt x="190500" y="0"/>
                </a:cubicBezTo>
                <a:cubicBezTo>
                  <a:pt x="295656" y="0"/>
                  <a:pt x="381000" y="85344"/>
                  <a:pt x="381000" y="190500"/>
                </a:cubicBezTo>
                <a:cubicBezTo>
                  <a:pt x="381000" y="295656"/>
                  <a:pt x="295656" y="381000"/>
                  <a:pt x="190500" y="381000"/>
                </a:cubicBezTo>
                <a:cubicBezTo>
                  <a:pt x="85344" y="381000"/>
                  <a:pt x="0" y="295656"/>
                  <a:pt x="0" y="190500"/>
                </a:cubicBezTo>
                <a:close/>
              </a:path>
            </a:pathLst>
          </a:custGeom>
          <a:solidFill>
            <a:srgbClr val="087E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1" name="Google Shape;651;p23"/>
          <p:cNvSpPr/>
          <p:nvPr/>
        </p:nvSpPr>
        <p:spPr>
          <a:xfrm>
            <a:off x="7751750" y="2610255"/>
            <a:ext cx="2651760" cy="28575"/>
          </a:xfrm>
          <a:custGeom>
            <a:rect b="b" l="l" r="r" t="t"/>
            <a:pathLst>
              <a:path extrusionOk="0" h="38100" w="3535680">
                <a:moveTo>
                  <a:pt x="0" y="0"/>
                </a:moveTo>
                <a:lnTo>
                  <a:pt x="3535680" y="0"/>
                </a:lnTo>
                <a:lnTo>
                  <a:pt x="3535680" y="38100"/>
                </a:lnTo>
                <a:lnTo>
                  <a:pt x="0" y="38100"/>
                </a:lnTo>
                <a:close/>
              </a:path>
            </a:pathLst>
          </a:custGeom>
          <a:solidFill>
            <a:srgbClr val="087E8B"/>
          </a:solidFill>
          <a:ln>
            <a:noFill/>
          </a:ln>
        </p:spPr>
      </p:sp>
      <p:grpSp>
        <p:nvGrpSpPr>
          <p:cNvPr id="652" name="Google Shape;652;p23"/>
          <p:cNvGrpSpPr/>
          <p:nvPr/>
        </p:nvGrpSpPr>
        <p:grpSpPr>
          <a:xfrm>
            <a:off x="6425914" y="2967443"/>
            <a:ext cx="2651726" cy="385762"/>
            <a:chOff x="0" y="0"/>
            <a:chExt cx="3535635" cy="514349"/>
          </a:xfrm>
        </p:grpSpPr>
        <p:sp>
          <p:nvSpPr>
            <p:cNvPr id="653" name="Google Shape;653;p23"/>
            <p:cNvSpPr/>
            <p:nvPr/>
          </p:nvSpPr>
          <p:spPr>
            <a:xfrm>
              <a:off x="0" y="0"/>
              <a:ext cx="3535635" cy="514349"/>
            </a:xfrm>
            <a:custGeom>
              <a:rect b="b" l="l" r="r" t="t"/>
              <a:pathLst>
                <a:path extrusionOk="0" h="514349" w="3535635">
                  <a:moveTo>
                    <a:pt x="0" y="0"/>
                  </a:moveTo>
                  <a:lnTo>
                    <a:pt x="3535635" y="0"/>
                  </a:lnTo>
                  <a:lnTo>
                    <a:pt x="3535635" y="514349"/>
                  </a:lnTo>
                  <a:lnTo>
                    <a:pt x="0" y="51434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654" name="Google Shape;654;p23"/>
            <p:cNvSpPr txBox="1"/>
            <p:nvPr/>
          </p:nvSpPr>
          <p:spPr>
            <a:xfrm>
              <a:off x="0" y="0"/>
              <a:ext cx="3535635" cy="51434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2002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883" u="none" cap="none" strike="noStrike">
                  <a:solidFill>
                    <a:srgbClr val="0B3954"/>
                  </a:solidFill>
                  <a:latin typeface="Noto Sans"/>
                  <a:ea typeface="Noto Sans"/>
                  <a:cs typeface="Noto Sans"/>
                  <a:sym typeface="Noto Sans"/>
                </a:rPr>
                <a:t>Q4 2025</a:t>
              </a:r>
              <a:endParaRPr/>
            </a:p>
          </p:txBody>
        </p:sp>
      </p:grpSp>
      <p:sp>
        <p:nvSpPr>
          <p:cNvPr id="655" name="Google Shape;655;p23"/>
          <p:cNvSpPr/>
          <p:nvPr/>
        </p:nvSpPr>
        <p:spPr>
          <a:xfrm>
            <a:off x="10393208" y="2467381"/>
            <a:ext cx="285750" cy="285750"/>
          </a:xfrm>
          <a:custGeom>
            <a:rect b="b" l="l" r="r" t="t"/>
            <a:pathLst>
              <a:path extrusionOk="0" h="381000" w="381000">
                <a:moveTo>
                  <a:pt x="0" y="190500"/>
                </a:moveTo>
                <a:cubicBezTo>
                  <a:pt x="0" y="85344"/>
                  <a:pt x="85344" y="0"/>
                  <a:pt x="190500" y="0"/>
                </a:cubicBezTo>
                <a:cubicBezTo>
                  <a:pt x="295656" y="0"/>
                  <a:pt x="381000" y="85344"/>
                  <a:pt x="381000" y="190500"/>
                </a:cubicBezTo>
                <a:cubicBezTo>
                  <a:pt x="381000" y="295656"/>
                  <a:pt x="295656" y="381000"/>
                  <a:pt x="190500" y="381000"/>
                </a:cubicBezTo>
                <a:cubicBezTo>
                  <a:pt x="85344" y="381000"/>
                  <a:pt x="0" y="295656"/>
                  <a:pt x="0" y="190500"/>
                </a:cubicBezTo>
                <a:close/>
              </a:path>
            </a:pathLst>
          </a:custGeom>
          <a:solidFill>
            <a:srgbClr val="087E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6" name="Google Shape;656;p23"/>
          <p:cNvSpPr/>
          <p:nvPr/>
        </p:nvSpPr>
        <p:spPr>
          <a:xfrm>
            <a:off x="10536082" y="2610255"/>
            <a:ext cx="2651760" cy="28575"/>
          </a:xfrm>
          <a:custGeom>
            <a:rect b="b" l="l" r="r" t="t"/>
            <a:pathLst>
              <a:path extrusionOk="0" h="38100" w="3535680">
                <a:moveTo>
                  <a:pt x="0" y="0"/>
                </a:moveTo>
                <a:lnTo>
                  <a:pt x="3535680" y="0"/>
                </a:lnTo>
                <a:lnTo>
                  <a:pt x="3535680" y="38100"/>
                </a:lnTo>
                <a:lnTo>
                  <a:pt x="0" y="38100"/>
                </a:lnTo>
                <a:close/>
              </a:path>
            </a:pathLst>
          </a:custGeom>
          <a:solidFill>
            <a:srgbClr val="087E8B"/>
          </a:solidFill>
          <a:ln>
            <a:noFill/>
          </a:ln>
        </p:spPr>
      </p:sp>
      <p:grpSp>
        <p:nvGrpSpPr>
          <p:cNvPr id="657" name="Google Shape;657;p23"/>
          <p:cNvGrpSpPr/>
          <p:nvPr/>
        </p:nvGrpSpPr>
        <p:grpSpPr>
          <a:xfrm>
            <a:off x="9210248" y="2967443"/>
            <a:ext cx="2651726" cy="385762"/>
            <a:chOff x="0" y="0"/>
            <a:chExt cx="3535635" cy="514349"/>
          </a:xfrm>
        </p:grpSpPr>
        <p:sp>
          <p:nvSpPr>
            <p:cNvPr id="658" name="Google Shape;658;p23"/>
            <p:cNvSpPr/>
            <p:nvPr/>
          </p:nvSpPr>
          <p:spPr>
            <a:xfrm>
              <a:off x="0" y="0"/>
              <a:ext cx="3535635" cy="514349"/>
            </a:xfrm>
            <a:custGeom>
              <a:rect b="b" l="l" r="r" t="t"/>
              <a:pathLst>
                <a:path extrusionOk="0" h="514349" w="3535635">
                  <a:moveTo>
                    <a:pt x="0" y="0"/>
                  </a:moveTo>
                  <a:lnTo>
                    <a:pt x="3535635" y="0"/>
                  </a:lnTo>
                  <a:lnTo>
                    <a:pt x="3535635" y="514349"/>
                  </a:lnTo>
                  <a:lnTo>
                    <a:pt x="0" y="51434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659" name="Google Shape;659;p23"/>
            <p:cNvSpPr txBox="1"/>
            <p:nvPr/>
          </p:nvSpPr>
          <p:spPr>
            <a:xfrm>
              <a:off x="0" y="0"/>
              <a:ext cx="3535635" cy="51434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2002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883" u="none" cap="none" strike="noStrike">
                  <a:solidFill>
                    <a:srgbClr val="0B3954"/>
                  </a:solidFill>
                  <a:latin typeface="Noto Sans"/>
                  <a:ea typeface="Noto Sans"/>
                  <a:cs typeface="Noto Sans"/>
                  <a:sym typeface="Noto Sans"/>
                </a:rPr>
                <a:t>Q1 2026</a:t>
              </a:r>
              <a:endParaRPr/>
            </a:p>
          </p:txBody>
        </p:sp>
      </p:grpSp>
      <p:sp>
        <p:nvSpPr>
          <p:cNvPr id="660" name="Google Shape;660;p23"/>
          <p:cNvSpPr/>
          <p:nvPr/>
        </p:nvSpPr>
        <p:spPr>
          <a:xfrm>
            <a:off x="13177540" y="2467381"/>
            <a:ext cx="285750" cy="285750"/>
          </a:xfrm>
          <a:custGeom>
            <a:rect b="b" l="l" r="r" t="t"/>
            <a:pathLst>
              <a:path extrusionOk="0" h="381000" w="381000">
                <a:moveTo>
                  <a:pt x="0" y="190500"/>
                </a:moveTo>
                <a:cubicBezTo>
                  <a:pt x="0" y="85344"/>
                  <a:pt x="85344" y="0"/>
                  <a:pt x="190500" y="0"/>
                </a:cubicBezTo>
                <a:cubicBezTo>
                  <a:pt x="295656" y="0"/>
                  <a:pt x="381000" y="85344"/>
                  <a:pt x="381000" y="190500"/>
                </a:cubicBezTo>
                <a:cubicBezTo>
                  <a:pt x="381000" y="295656"/>
                  <a:pt x="295656" y="381000"/>
                  <a:pt x="190500" y="381000"/>
                </a:cubicBezTo>
                <a:cubicBezTo>
                  <a:pt x="85344" y="381000"/>
                  <a:pt x="0" y="295656"/>
                  <a:pt x="0" y="190500"/>
                </a:cubicBezTo>
                <a:close/>
              </a:path>
            </a:pathLst>
          </a:custGeom>
          <a:solidFill>
            <a:srgbClr val="087E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1" name="Google Shape;661;p23"/>
          <p:cNvSpPr/>
          <p:nvPr/>
        </p:nvSpPr>
        <p:spPr>
          <a:xfrm>
            <a:off x="13320414" y="2610255"/>
            <a:ext cx="2651760" cy="28575"/>
          </a:xfrm>
          <a:custGeom>
            <a:rect b="b" l="l" r="r" t="t"/>
            <a:pathLst>
              <a:path extrusionOk="0" h="38100" w="3535680">
                <a:moveTo>
                  <a:pt x="0" y="0"/>
                </a:moveTo>
                <a:lnTo>
                  <a:pt x="3535680" y="0"/>
                </a:lnTo>
                <a:lnTo>
                  <a:pt x="3535680" y="38100"/>
                </a:lnTo>
                <a:lnTo>
                  <a:pt x="0" y="38100"/>
                </a:lnTo>
                <a:close/>
              </a:path>
            </a:pathLst>
          </a:custGeom>
          <a:solidFill>
            <a:srgbClr val="087E8B"/>
          </a:solidFill>
          <a:ln>
            <a:noFill/>
          </a:ln>
        </p:spPr>
      </p:sp>
      <p:grpSp>
        <p:nvGrpSpPr>
          <p:cNvPr id="662" name="Google Shape;662;p23"/>
          <p:cNvGrpSpPr/>
          <p:nvPr/>
        </p:nvGrpSpPr>
        <p:grpSpPr>
          <a:xfrm>
            <a:off x="11994580" y="2967443"/>
            <a:ext cx="2651726" cy="385762"/>
            <a:chOff x="0" y="0"/>
            <a:chExt cx="3535635" cy="514349"/>
          </a:xfrm>
        </p:grpSpPr>
        <p:sp>
          <p:nvSpPr>
            <p:cNvPr id="663" name="Google Shape;663;p23"/>
            <p:cNvSpPr/>
            <p:nvPr/>
          </p:nvSpPr>
          <p:spPr>
            <a:xfrm>
              <a:off x="0" y="0"/>
              <a:ext cx="3535635" cy="514349"/>
            </a:xfrm>
            <a:custGeom>
              <a:rect b="b" l="l" r="r" t="t"/>
              <a:pathLst>
                <a:path extrusionOk="0" h="514349" w="3535635">
                  <a:moveTo>
                    <a:pt x="0" y="0"/>
                  </a:moveTo>
                  <a:lnTo>
                    <a:pt x="3535635" y="0"/>
                  </a:lnTo>
                  <a:lnTo>
                    <a:pt x="3535635" y="514349"/>
                  </a:lnTo>
                  <a:lnTo>
                    <a:pt x="0" y="51434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664" name="Google Shape;664;p23"/>
            <p:cNvSpPr txBox="1"/>
            <p:nvPr/>
          </p:nvSpPr>
          <p:spPr>
            <a:xfrm>
              <a:off x="0" y="0"/>
              <a:ext cx="3535635" cy="51434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2002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883" u="none" cap="none" strike="noStrike">
                  <a:solidFill>
                    <a:srgbClr val="0B3954"/>
                  </a:solidFill>
                  <a:latin typeface="Noto Sans"/>
                  <a:ea typeface="Noto Sans"/>
                  <a:cs typeface="Noto Sans"/>
                  <a:sym typeface="Noto Sans"/>
                </a:rPr>
                <a:t>Q2 2026</a:t>
              </a:r>
              <a:endParaRPr/>
            </a:p>
          </p:txBody>
        </p:sp>
      </p:grpSp>
      <p:sp>
        <p:nvSpPr>
          <p:cNvPr id="665" name="Google Shape;665;p23"/>
          <p:cNvSpPr/>
          <p:nvPr/>
        </p:nvSpPr>
        <p:spPr>
          <a:xfrm>
            <a:off x="15961872" y="2467381"/>
            <a:ext cx="285750" cy="285750"/>
          </a:xfrm>
          <a:custGeom>
            <a:rect b="b" l="l" r="r" t="t"/>
            <a:pathLst>
              <a:path extrusionOk="0" h="381000" w="381000">
                <a:moveTo>
                  <a:pt x="0" y="190500"/>
                </a:moveTo>
                <a:cubicBezTo>
                  <a:pt x="0" y="85344"/>
                  <a:pt x="85344" y="0"/>
                  <a:pt x="190500" y="0"/>
                </a:cubicBezTo>
                <a:cubicBezTo>
                  <a:pt x="295656" y="0"/>
                  <a:pt x="381000" y="85344"/>
                  <a:pt x="381000" y="190500"/>
                </a:cubicBezTo>
                <a:cubicBezTo>
                  <a:pt x="381000" y="295656"/>
                  <a:pt x="295656" y="381000"/>
                  <a:pt x="190500" y="381000"/>
                </a:cubicBezTo>
                <a:cubicBezTo>
                  <a:pt x="85344" y="381000"/>
                  <a:pt x="0" y="295656"/>
                  <a:pt x="0" y="190500"/>
                </a:cubicBezTo>
                <a:close/>
              </a:path>
            </a:pathLst>
          </a:custGeom>
          <a:solidFill>
            <a:srgbClr val="087E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66" name="Google Shape;666;p23"/>
          <p:cNvGrpSpPr/>
          <p:nvPr/>
        </p:nvGrpSpPr>
        <p:grpSpPr>
          <a:xfrm>
            <a:off x="14778912" y="2967443"/>
            <a:ext cx="2651726" cy="385762"/>
            <a:chOff x="0" y="0"/>
            <a:chExt cx="3535635" cy="514349"/>
          </a:xfrm>
        </p:grpSpPr>
        <p:sp>
          <p:nvSpPr>
            <p:cNvPr id="667" name="Google Shape;667;p23"/>
            <p:cNvSpPr/>
            <p:nvPr/>
          </p:nvSpPr>
          <p:spPr>
            <a:xfrm>
              <a:off x="0" y="0"/>
              <a:ext cx="3535635" cy="514349"/>
            </a:xfrm>
            <a:custGeom>
              <a:rect b="b" l="l" r="r" t="t"/>
              <a:pathLst>
                <a:path extrusionOk="0" h="514349" w="3535635">
                  <a:moveTo>
                    <a:pt x="0" y="0"/>
                  </a:moveTo>
                  <a:lnTo>
                    <a:pt x="3535635" y="0"/>
                  </a:lnTo>
                  <a:lnTo>
                    <a:pt x="3535635" y="514349"/>
                  </a:lnTo>
                  <a:lnTo>
                    <a:pt x="0" y="51434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668" name="Google Shape;668;p23"/>
            <p:cNvSpPr txBox="1"/>
            <p:nvPr/>
          </p:nvSpPr>
          <p:spPr>
            <a:xfrm>
              <a:off x="0" y="0"/>
              <a:ext cx="3535635" cy="51434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2002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883" u="none" cap="none" strike="noStrike">
                  <a:solidFill>
                    <a:srgbClr val="0B3954"/>
                  </a:solidFill>
                  <a:latin typeface="Noto Sans"/>
                  <a:ea typeface="Noto Sans"/>
                  <a:cs typeface="Noto Sans"/>
                  <a:sym typeface="Noto Sans"/>
                </a:rPr>
                <a:t>Q3 2026</a:t>
              </a:r>
              <a:endParaRPr/>
            </a:p>
          </p:txBody>
        </p:sp>
      </p:grpSp>
      <p:sp>
        <p:nvSpPr>
          <p:cNvPr id="669" name="Google Shape;669;p23"/>
          <p:cNvSpPr/>
          <p:nvPr/>
        </p:nvSpPr>
        <p:spPr>
          <a:xfrm>
            <a:off x="857250" y="4067581"/>
            <a:ext cx="5303520" cy="2586037"/>
          </a:xfrm>
          <a:custGeom>
            <a:rect b="b" l="l" r="r" t="t"/>
            <a:pathLst>
              <a:path extrusionOk="0" h="3448050" w="7071360">
                <a:moveTo>
                  <a:pt x="0" y="0"/>
                </a:moveTo>
                <a:lnTo>
                  <a:pt x="7071360" y="0"/>
                </a:lnTo>
                <a:lnTo>
                  <a:pt x="7071360" y="3448050"/>
                </a:lnTo>
                <a:lnTo>
                  <a:pt x="0" y="344805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670" name="Google Shape;670;p23"/>
          <p:cNvSpPr/>
          <p:nvPr/>
        </p:nvSpPr>
        <p:spPr>
          <a:xfrm>
            <a:off x="857250" y="4067581"/>
            <a:ext cx="57150" cy="2586037"/>
          </a:xfrm>
          <a:custGeom>
            <a:rect b="b" l="l" r="r" t="t"/>
            <a:pathLst>
              <a:path extrusionOk="0" h="3448050" w="76200">
                <a:moveTo>
                  <a:pt x="0" y="0"/>
                </a:moveTo>
                <a:lnTo>
                  <a:pt x="76200" y="0"/>
                </a:lnTo>
                <a:lnTo>
                  <a:pt x="76200" y="3448050"/>
                </a:lnTo>
                <a:lnTo>
                  <a:pt x="0" y="3448050"/>
                </a:lnTo>
                <a:close/>
              </a:path>
            </a:pathLst>
          </a:custGeom>
          <a:solidFill>
            <a:srgbClr val="087E8B"/>
          </a:solidFill>
          <a:ln>
            <a:noFill/>
          </a:ln>
        </p:spPr>
      </p:sp>
      <p:sp>
        <p:nvSpPr>
          <p:cNvPr descr="preencoded.png" id="671" name="Google Shape;671;p23"/>
          <p:cNvSpPr/>
          <p:nvPr/>
        </p:nvSpPr>
        <p:spPr>
          <a:xfrm>
            <a:off x="1143000" y="4424767"/>
            <a:ext cx="214313" cy="285750"/>
          </a:xfrm>
          <a:custGeom>
            <a:rect b="b" l="l" r="r" t="t"/>
            <a:pathLst>
              <a:path extrusionOk="0" h="381000" w="285750">
                <a:moveTo>
                  <a:pt x="0" y="0"/>
                </a:moveTo>
                <a:lnTo>
                  <a:pt x="285750" y="0"/>
                </a:lnTo>
                <a:lnTo>
                  <a:pt x="285750" y="381000"/>
                </a:lnTo>
                <a:lnTo>
                  <a:pt x="0" y="381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672" name="Google Shape;672;p23"/>
          <p:cNvGrpSpPr/>
          <p:nvPr/>
        </p:nvGrpSpPr>
        <p:grpSpPr>
          <a:xfrm>
            <a:off x="1500188" y="4353331"/>
            <a:ext cx="1117328" cy="428626"/>
            <a:chOff x="0" y="0"/>
            <a:chExt cx="1489771" cy="571501"/>
          </a:xfrm>
        </p:grpSpPr>
        <p:sp>
          <p:nvSpPr>
            <p:cNvPr id="673" name="Google Shape;673;p23"/>
            <p:cNvSpPr/>
            <p:nvPr/>
          </p:nvSpPr>
          <p:spPr>
            <a:xfrm>
              <a:off x="0" y="0"/>
              <a:ext cx="1489771" cy="571501"/>
            </a:xfrm>
            <a:custGeom>
              <a:rect b="b" l="l" r="r" t="t"/>
              <a:pathLst>
                <a:path extrusionOk="0" h="571501" w="1489771">
                  <a:moveTo>
                    <a:pt x="0" y="0"/>
                  </a:moveTo>
                  <a:lnTo>
                    <a:pt x="1489771" y="0"/>
                  </a:lnTo>
                  <a:lnTo>
                    <a:pt x="1489771" y="571501"/>
                  </a:lnTo>
                  <a:lnTo>
                    <a:pt x="0" y="57150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674" name="Google Shape;674;p23"/>
            <p:cNvSpPr txBox="1"/>
            <p:nvPr/>
          </p:nvSpPr>
          <p:spPr>
            <a:xfrm>
              <a:off x="0" y="0"/>
              <a:ext cx="1489771" cy="57150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1998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092" u="none" cap="none" strike="noStrike">
                  <a:solidFill>
                    <a:srgbClr val="087E8B"/>
                  </a:solidFill>
                  <a:latin typeface="Noto Sans"/>
                  <a:ea typeface="Noto Sans"/>
                  <a:cs typeface="Noto Sans"/>
                  <a:sym typeface="Noto Sans"/>
                </a:rPr>
                <a:t> Q2 2025 </a:t>
              </a:r>
              <a:endParaRPr/>
            </a:p>
          </p:txBody>
        </p:sp>
      </p:grpSp>
      <p:grpSp>
        <p:nvGrpSpPr>
          <p:cNvPr id="675" name="Google Shape;675;p23"/>
          <p:cNvGrpSpPr/>
          <p:nvPr/>
        </p:nvGrpSpPr>
        <p:grpSpPr>
          <a:xfrm>
            <a:off x="1143000" y="4989123"/>
            <a:ext cx="4732008" cy="350044"/>
            <a:chOff x="0" y="-9525"/>
            <a:chExt cx="6309344" cy="466725"/>
          </a:xfrm>
        </p:grpSpPr>
        <p:sp>
          <p:nvSpPr>
            <p:cNvPr id="676" name="Google Shape;676;p23"/>
            <p:cNvSpPr/>
            <p:nvPr/>
          </p:nvSpPr>
          <p:spPr>
            <a:xfrm>
              <a:off x="0" y="0"/>
              <a:ext cx="6309344" cy="457200"/>
            </a:xfrm>
            <a:custGeom>
              <a:rect b="b" l="l" r="r" t="t"/>
              <a:pathLst>
                <a:path extrusionOk="0" h="457200" w="6309344">
                  <a:moveTo>
                    <a:pt x="0" y="0"/>
                  </a:moveTo>
                  <a:lnTo>
                    <a:pt x="6309344" y="0"/>
                  </a:lnTo>
                  <a:lnTo>
                    <a:pt x="6309344" y="457200"/>
                  </a:lnTo>
                  <a:lnTo>
                    <a:pt x="0" y="4572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677" name="Google Shape;677;p23"/>
            <p:cNvSpPr txBox="1"/>
            <p:nvPr/>
          </p:nvSpPr>
          <p:spPr>
            <a:xfrm>
              <a:off x="0" y="-9525"/>
              <a:ext cx="6309344" cy="4667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1995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674" u="none" cap="none" strike="noStrike">
                  <a:solidFill>
                    <a:srgbClr val="3C3C3C"/>
                  </a:solidFill>
                  <a:latin typeface="Open Sans"/>
                  <a:ea typeface="Open Sans"/>
                  <a:cs typeface="Open Sans"/>
                  <a:sym typeface="Open Sans"/>
                </a:rPr>
                <a:t>Kavramsallaşma</a:t>
              </a:r>
              <a:endParaRPr/>
            </a:p>
          </p:txBody>
        </p:sp>
      </p:grpSp>
      <p:grpSp>
        <p:nvGrpSpPr>
          <p:cNvPr id="678" name="Google Shape;678;p23"/>
          <p:cNvGrpSpPr/>
          <p:nvPr/>
        </p:nvGrpSpPr>
        <p:grpSpPr>
          <a:xfrm>
            <a:off x="1143000" y="5446323"/>
            <a:ext cx="4732008" cy="350044"/>
            <a:chOff x="0" y="-9525"/>
            <a:chExt cx="6309344" cy="466725"/>
          </a:xfrm>
        </p:grpSpPr>
        <p:sp>
          <p:nvSpPr>
            <p:cNvPr id="679" name="Google Shape;679;p23"/>
            <p:cNvSpPr/>
            <p:nvPr/>
          </p:nvSpPr>
          <p:spPr>
            <a:xfrm>
              <a:off x="0" y="0"/>
              <a:ext cx="6309344" cy="457200"/>
            </a:xfrm>
            <a:custGeom>
              <a:rect b="b" l="l" r="r" t="t"/>
              <a:pathLst>
                <a:path extrusionOk="0" h="457200" w="6309344">
                  <a:moveTo>
                    <a:pt x="0" y="0"/>
                  </a:moveTo>
                  <a:lnTo>
                    <a:pt x="6309344" y="0"/>
                  </a:lnTo>
                  <a:lnTo>
                    <a:pt x="6309344" y="457200"/>
                  </a:lnTo>
                  <a:lnTo>
                    <a:pt x="0" y="4572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680" name="Google Shape;680;p23"/>
            <p:cNvSpPr txBox="1"/>
            <p:nvPr/>
          </p:nvSpPr>
          <p:spPr>
            <a:xfrm>
              <a:off x="0" y="-9525"/>
              <a:ext cx="6309344" cy="4667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1995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674" u="none" cap="none" strike="noStrike">
                  <a:solidFill>
                    <a:srgbClr val="3C3C3C"/>
                  </a:solidFill>
                  <a:latin typeface="Open Sans"/>
                  <a:ea typeface="Open Sans"/>
                  <a:cs typeface="Open Sans"/>
                  <a:sym typeface="Open Sans"/>
                </a:rPr>
                <a:t>SUCool Ön Kuluçka</a:t>
              </a:r>
              <a:endParaRPr/>
            </a:p>
          </p:txBody>
        </p:sp>
      </p:grpSp>
      <p:grpSp>
        <p:nvGrpSpPr>
          <p:cNvPr id="681" name="Google Shape;681;p23"/>
          <p:cNvGrpSpPr/>
          <p:nvPr/>
        </p:nvGrpSpPr>
        <p:grpSpPr>
          <a:xfrm>
            <a:off x="1143000" y="5903523"/>
            <a:ext cx="4732008" cy="350044"/>
            <a:chOff x="0" y="-9525"/>
            <a:chExt cx="6309344" cy="466725"/>
          </a:xfrm>
        </p:grpSpPr>
        <p:sp>
          <p:nvSpPr>
            <p:cNvPr id="682" name="Google Shape;682;p23"/>
            <p:cNvSpPr/>
            <p:nvPr/>
          </p:nvSpPr>
          <p:spPr>
            <a:xfrm>
              <a:off x="0" y="0"/>
              <a:ext cx="6309344" cy="457200"/>
            </a:xfrm>
            <a:custGeom>
              <a:rect b="b" l="l" r="r" t="t"/>
              <a:pathLst>
                <a:path extrusionOk="0" h="457200" w="6309344">
                  <a:moveTo>
                    <a:pt x="0" y="0"/>
                  </a:moveTo>
                  <a:lnTo>
                    <a:pt x="6309344" y="0"/>
                  </a:lnTo>
                  <a:lnTo>
                    <a:pt x="6309344" y="457200"/>
                  </a:lnTo>
                  <a:lnTo>
                    <a:pt x="0" y="4572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683" name="Google Shape;683;p23"/>
            <p:cNvSpPr txBox="1"/>
            <p:nvPr/>
          </p:nvSpPr>
          <p:spPr>
            <a:xfrm>
              <a:off x="0" y="-9525"/>
              <a:ext cx="6309344" cy="4667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1995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674" u="none" cap="none" strike="noStrike">
                  <a:solidFill>
                    <a:srgbClr val="3C3C3C"/>
                  </a:solidFill>
                  <a:latin typeface="Open Sans"/>
                  <a:ea typeface="Open Sans"/>
                  <a:cs typeface="Open Sans"/>
                  <a:sym typeface="Open Sans"/>
                </a:rPr>
                <a:t>İlk Müşteri Görüşmeleri</a:t>
              </a:r>
              <a:endParaRPr/>
            </a:p>
          </p:txBody>
        </p:sp>
      </p:grpSp>
      <p:sp>
        <p:nvSpPr>
          <p:cNvPr id="684" name="Google Shape;684;p23"/>
          <p:cNvSpPr/>
          <p:nvPr/>
        </p:nvSpPr>
        <p:spPr>
          <a:xfrm>
            <a:off x="6492218" y="4067581"/>
            <a:ext cx="5303520" cy="2586037"/>
          </a:xfrm>
          <a:custGeom>
            <a:rect b="b" l="l" r="r" t="t"/>
            <a:pathLst>
              <a:path extrusionOk="0" h="3448050" w="7071360">
                <a:moveTo>
                  <a:pt x="0" y="0"/>
                </a:moveTo>
                <a:lnTo>
                  <a:pt x="7071360" y="0"/>
                </a:lnTo>
                <a:lnTo>
                  <a:pt x="7071360" y="3448050"/>
                </a:lnTo>
                <a:lnTo>
                  <a:pt x="0" y="344805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685" name="Google Shape;685;p23"/>
          <p:cNvSpPr/>
          <p:nvPr/>
        </p:nvSpPr>
        <p:spPr>
          <a:xfrm>
            <a:off x="6492218" y="4067581"/>
            <a:ext cx="57150" cy="2586037"/>
          </a:xfrm>
          <a:custGeom>
            <a:rect b="b" l="l" r="r" t="t"/>
            <a:pathLst>
              <a:path extrusionOk="0" h="3448050" w="76200">
                <a:moveTo>
                  <a:pt x="0" y="0"/>
                </a:moveTo>
                <a:lnTo>
                  <a:pt x="76200" y="0"/>
                </a:lnTo>
                <a:lnTo>
                  <a:pt x="76200" y="3448050"/>
                </a:lnTo>
                <a:lnTo>
                  <a:pt x="0" y="3448050"/>
                </a:lnTo>
                <a:close/>
              </a:path>
            </a:pathLst>
          </a:custGeom>
          <a:solidFill>
            <a:srgbClr val="087E8B"/>
          </a:solidFill>
          <a:ln>
            <a:noFill/>
          </a:ln>
        </p:spPr>
      </p:sp>
      <p:sp>
        <p:nvSpPr>
          <p:cNvPr descr="preencoded.png" id="686" name="Google Shape;686;p23"/>
          <p:cNvSpPr/>
          <p:nvPr/>
        </p:nvSpPr>
        <p:spPr>
          <a:xfrm>
            <a:off x="6777968" y="4424767"/>
            <a:ext cx="357187" cy="285750"/>
          </a:xfrm>
          <a:custGeom>
            <a:rect b="b" l="l" r="r" t="t"/>
            <a:pathLst>
              <a:path extrusionOk="0" h="381000" w="476250">
                <a:moveTo>
                  <a:pt x="0" y="0"/>
                </a:moveTo>
                <a:lnTo>
                  <a:pt x="476250" y="0"/>
                </a:lnTo>
                <a:lnTo>
                  <a:pt x="476250" y="381000"/>
                </a:lnTo>
                <a:lnTo>
                  <a:pt x="0" y="381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-1998" r="-1999" t="0"/>
            </a:stretch>
          </a:blipFill>
          <a:ln>
            <a:noFill/>
          </a:ln>
        </p:spPr>
      </p:sp>
      <p:grpSp>
        <p:nvGrpSpPr>
          <p:cNvPr id="687" name="Google Shape;687;p23"/>
          <p:cNvGrpSpPr/>
          <p:nvPr/>
        </p:nvGrpSpPr>
        <p:grpSpPr>
          <a:xfrm>
            <a:off x="7278030" y="4353331"/>
            <a:ext cx="1117328" cy="428626"/>
            <a:chOff x="0" y="0"/>
            <a:chExt cx="1489771" cy="571501"/>
          </a:xfrm>
        </p:grpSpPr>
        <p:sp>
          <p:nvSpPr>
            <p:cNvPr id="688" name="Google Shape;688;p23"/>
            <p:cNvSpPr/>
            <p:nvPr/>
          </p:nvSpPr>
          <p:spPr>
            <a:xfrm>
              <a:off x="0" y="0"/>
              <a:ext cx="1489771" cy="571501"/>
            </a:xfrm>
            <a:custGeom>
              <a:rect b="b" l="l" r="r" t="t"/>
              <a:pathLst>
                <a:path extrusionOk="0" h="571501" w="1489771">
                  <a:moveTo>
                    <a:pt x="0" y="0"/>
                  </a:moveTo>
                  <a:lnTo>
                    <a:pt x="1489771" y="0"/>
                  </a:lnTo>
                  <a:lnTo>
                    <a:pt x="1489771" y="571501"/>
                  </a:lnTo>
                  <a:lnTo>
                    <a:pt x="0" y="57150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689" name="Google Shape;689;p23"/>
            <p:cNvSpPr txBox="1"/>
            <p:nvPr/>
          </p:nvSpPr>
          <p:spPr>
            <a:xfrm>
              <a:off x="0" y="0"/>
              <a:ext cx="1489771" cy="57150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1998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092" u="none" cap="none" strike="noStrike">
                  <a:solidFill>
                    <a:srgbClr val="087E8B"/>
                  </a:solidFill>
                  <a:latin typeface="Noto Sans"/>
                  <a:ea typeface="Noto Sans"/>
                  <a:cs typeface="Noto Sans"/>
                  <a:sym typeface="Noto Sans"/>
                </a:rPr>
                <a:t> Q3 2025 </a:t>
              </a:r>
              <a:endParaRPr/>
            </a:p>
          </p:txBody>
        </p:sp>
      </p:grpSp>
      <p:grpSp>
        <p:nvGrpSpPr>
          <p:cNvPr id="690" name="Google Shape;690;p23"/>
          <p:cNvGrpSpPr/>
          <p:nvPr/>
        </p:nvGrpSpPr>
        <p:grpSpPr>
          <a:xfrm>
            <a:off x="6777968" y="4989123"/>
            <a:ext cx="4732008" cy="350044"/>
            <a:chOff x="0" y="-9525"/>
            <a:chExt cx="6309344" cy="466725"/>
          </a:xfrm>
        </p:grpSpPr>
        <p:sp>
          <p:nvSpPr>
            <p:cNvPr id="691" name="Google Shape;691;p23"/>
            <p:cNvSpPr/>
            <p:nvPr/>
          </p:nvSpPr>
          <p:spPr>
            <a:xfrm>
              <a:off x="0" y="0"/>
              <a:ext cx="6309344" cy="457200"/>
            </a:xfrm>
            <a:custGeom>
              <a:rect b="b" l="l" r="r" t="t"/>
              <a:pathLst>
                <a:path extrusionOk="0" h="457200" w="6309344">
                  <a:moveTo>
                    <a:pt x="0" y="0"/>
                  </a:moveTo>
                  <a:lnTo>
                    <a:pt x="6309344" y="0"/>
                  </a:lnTo>
                  <a:lnTo>
                    <a:pt x="6309344" y="457200"/>
                  </a:lnTo>
                  <a:lnTo>
                    <a:pt x="0" y="4572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692" name="Google Shape;692;p23"/>
            <p:cNvSpPr txBox="1"/>
            <p:nvPr/>
          </p:nvSpPr>
          <p:spPr>
            <a:xfrm>
              <a:off x="0" y="-9525"/>
              <a:ext cx="6309344" cy="4667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1995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674" u="none" cap="none" strike="noStrike">
                  <a:solidFill>
                    <a:srgbClr val="3C3C3C"/>
                  </a:solidFill>
                  <a:latin typeface="Open Sans"/>
                  <a:ea typeface="Open Sans"/>
                  <a:cs typeface="Open Sans"/>
                  <a:sym typeface="Open Sans"/>
                </a:rPr>
                <a:t>MVP Geliştirme</a:t>
              </a:r>
              <a:endParaRPr/>
            </a:p>
          </p:txBody>
        </p:sp>
      </p:grpSp>
      <p:grpSp>
        <p:nvGrpSpPr>
          <p:cNvPr id="693" name="Google Shape;693;p23"/>
          <p:cNvGrpSpPr/>
          <p:nvPr/>
        </p:nvGrpSpPr>
        <p:grpSpPr>
          <a:xfrm>
            <a:off x="6777968" y="5446323"/>
            <a:ext cx="4732008" cy="350044"/>
            <a:chOff x="0" y="-9525"/>
            <a:chExt cx="6309344" cy="466725"/>
          </a:xfrm>
        </p:grpSpPr>
        <p:sp>
          <p:nvSpPr>
            <p:cNvPr id="694" name="Google Shape;694;p23"/>
            <p:cNvSpPr/>
            <p:nvPr/>
          </p:nvSpPr>
          <p:spPr>
            <a:xfrm>
              <a:off x="0" y="0"/>
              <a:ext cx="6309344" cy="457200"/>
            </a:xfrm>
            <a:custGeom>
              <a:rect b="b" l="l" r="r" t="t"/>
              <a:pathLst>
                <a:path extrusionOk="0" h="457200" w="6309344">
                  <a:moveTo>
                    <a:pt x="0" y="0"/>
                  </a:moveTo>
                  <a:lnTo>
                    <a:pt x="6309344" y="0"/>
                  </a:lnTo>
                  <a:lnTo>
                    <a:pt x="6309344" y="457200"/>
                  </a:lnTo>
                  <a:lnTo>
                    <a:pt x="0" y="4572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695" name="Google Shape;695;p23"/>
            <p:cNvSpPr txBox="1"/>
            <p:nvPr/>
          </p:nvSpPr>
          <p:spPr>
            <a:xfrm>
              <a:off x="0" y="-9525"/>
              <a:ext cx="6309344" cy="4667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1995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674" u="none" cap="none" strike="noStrike">
                  <a:solidFill>
                    <a:srgbClr val="3C3C3C"/>
                  </a:solidFill>
                  <a:latin typeface="Open Sans"/>
                  <a:ea typeface="Open Sans"/>
                  <a:cs typeface="Open Sans"/>
                  <a:sym typeface="Open Sans"/>
                </a:rPr>
                <a:t>AI &amp; P2P Testleri</a:t>
              </a:r>
              <a:endParaRPr/>
            </a:p>
          </p:txBody>
        </p:sp>
      </p:grpSp>
      <p:grpSp>
        <p:nvGrpSpPr>
          <p:cNvPr id="696" name="Google Shape;696;p23"/>
          <p:cNvGrpSpPr/>
          <p:nvPr/>
        </p:nvGrpSpPr>
        <p:grpSpPr>
          <a:xfrm>
            <a:off x="6777968" y="5903523"/>
            <a:ext cx="4732008" cy="350044"/>
            <a:chOff x="0" y="-9525"/>
            <a:chExt cx="6309344" cy="466725"/>
          </a:xfrm>
        </p:grpSpPr>
        <p:sp>
          <p:nvSpPr>
            <p:cNvPr id="697" name="Google Shape;697;p23"/>
            <p:cNvSpPr/>
            <p:nvPr/>
          </p:nvSpPr>
          <p:spPr>
            <a:xfrm>
              <a:off x="0" y="0"/>
              <a:ext cx="6309344" cy="457200"/>
            </a:xfrm>
            <a:custGeom>
              <a:rect b="b" l="l" r="r" t="t"/>
              <a:pathLst>
                <a:path extrusionOk="0" h="457200" w="6309344">
                  <a:moveTo>
                    <a:pt x="0" y="0"/>
                  </a:moveTo>
                  <a:lnTo>
                    <a:pt x="6309344" y="0"/>
                  </a:lnTo>
                  <a:lnTo>
                    <a:pt x="6309344" y="457200"/>
                  </a:lnTo>
                  <a:lnTo>
                    <a:pt x="0" y="4572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698" name="Google Shape;698;p23"/>
            <p:cNvSpPr txBox="1"/>
            <p:nvPr/>
          </p:nvSpPr>
          <p:spPr>
            <a:xfrm>
              <a:off x="0" y="-9525"/>
              <a:ext cx="6309344" cy="4667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1995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674" u="none" cap="none" strike="noStrike">
                  <a:solidFill>
                    <a:srgbClr val="3C3C3C"/>
                  </a:solidFill>
                  <a:latin typeface="Open Sans"/>
                  <a:ea typeface="Open Sans"/>
                  <a:cs typeface="Open Sans"/>
                  <a:sym typeface="Open Sans"/>
                </a:rPr>
                <a:t>Validasyon</a:t>
              </a:r>
              <a:endParaRPr/>
            </a:p>
          </p:txBody>
        </p:sp>
      </p:grpSp>
      <p:sp>
        <p:nvSpPr>
          <p:cNvPr id="699" name="Google Shape;699;p23"/>
          <p:cNvSpPr/>
          <p:nvPr/>
        </p:nvSpPr>
        <p:spPr>
          <a:xfrm>
            <a:off x="12127186" y="4067581"/>
            <a:ext cx="5303520" cy="2586037"/>
          </a:xfrm>
          <a:custGeom>
            <a:rect b="b" l="l" r="r" t="t"/>
            <a:pathLst>
              <a:path extrusionOk="0" h="3448050" w="7071360">
                <a:moveTo>
                  <a:pt x="0" y="0"/>
                </a:moveTo>
                <a:lnTo>
                  <a:pt x="7071360" y="0"/>
                </a:lnTo>
                <a:lnTo>
                  <a:pt x="7071360" y="3448050"/>
                </a:lnTo>
                <a:lnTo>
                  <a:pt x="0" y="344805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700" name="Google Shape;700;p23"/>
          <p:cNvSpPr/>
          <p:nvPr/>
        </p:nvSpPr>
        <p:spPr>
          <a:xfrm>
            <a:off x="12127186" y="4067581"/>
            <a:ext cx="57150" cy="2586037"/>
          </a:xfrm>
          <a:custGeom>
            <a:rect b="b" l="l" r="r" t="t"/>
            <a:pathLst>
              <a:path extrusionOk="0" h="3448050" w="76200">
                <a:moveTo>
                  <a:pt x="0" y="0"/>
                </a:moveTo>
                <a:lnTo>
                  <a:pt x="76200" y="0"/>
                </a:lnTo>
                <a:lnTo>
                  <a:pt x="76200" y="3448050"/>
                </a:lnTo>
                <a:lnTo>
                  <a:pt x="0" y="3448050"/>
                </a:lnTo>
                <a:close/>
              </a:path>
            </a:pathLst>
          </a:custGeom>
          <a:solidFill>
            <a:srgbClr val="087E8B"/>
          </a:solidFill>
          <a:ln>
            <a:noFill/>
          </a:ln>
        </p:spPr>
      </p:sp>
      <p:sp>
        <p:nvSpPr>
          <p:cNvPr descr="preencoded.png" id="701" name="Google Shape;701;p23"/>
          <p:cNvSpPr/>
          <p:nvPr/>
        </p:nvSpPr>
        <p:spPr>
          <a:xfrm>
            <a:off x="12412936" y="4424767"/>
            <a:ext cx="250031" cy="285750"/>
          </a:xfrm>
          <a:custGeom>
            <a:rect b="b" l="l" r="r" t="t"/>
            <a:pathLst>
              <a:path extrusionOk="0" h="381000" w="333375">
                <a:moveTo>
                  <a:pt x="0" y="0"/>
                </a:moveTo>
                <a:lnTo>
                  <a:pt x="333375" y="0"/>
                </a:lnTo>
                <a:lnTo>
                  <a:pt x="333375" y="381000"/>
                </a:lnTo>
                <a:lnTo>
                  <a:pt x="0" y="381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-4282" r="-4284" t="0"/>
            </a:stretch>
          </a:blipFill>
          <a:ln>
            <a:noFill/>
          </a:ln>
        </p:spPr>
      </p:sp>
      <p:grpSp>
        <p:nvGrpSpPr>
          <p:cNvPr id="702" name="Google Shape;702;p23"/>
          <p:cNvGrpSpPr/>
          <p:nvPr/>
        </p:nvGrpSpPr>
        <p:grpSpPr>
          <a:xfrm>
            <a:off x="12805842" y="4353331"/>
            <a:ext cx="1117328" cy="428626"/>
            <a:chOff x="0" y="0"/>
            <a:chExt cx="1489771" cy="571501"/>
          </a:xfrm>
        </p:grpSpPr>
        <p:sp>
          <p:nvSpPr>
            <p:cNvPr id="703" name="Google Shape;703;p23"/>
            <p:cNvSpPr/>
            <p:nvPr/>
          </p:nvSpPr>
          <p:spPr>
            <a:xfrm>
              <a:off x="0" y="0"/>
              <a:ext cx="1489771" cy="571501"/>
            </a:xfrm>
            <a:custGeom>
              <a:rect b="b" l="l" r="r" t="t"/>
              <a:pathLst>
                <a:path extrusionOk="0" h="571501" w="1489771">
                  <a:moveTo>
                    <a:pt x="0" y="0"/>
                  </a:moveTo>
                  <a:lnTo>
                    <a:pt x="1489771" y="0"/>
                  </a:lnTo>
                  <a:lnTo>
                    <a:pt x="1489771" y="571501"/>
                  </a:lnTo>
                  <a:lnTo>
                    <a:pt x="0" y="57150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704" name="Google Shape;704;p23"/>
            <p:cNvSpPr txBox="1"/>
            <p:nvPr/>
          </p:nvSpPr>
          <p:spPr>
            <a:xfrm>
              <a:off x="0" y="0"/>
              <a:ext cx="1489771" cy="57150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1998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092" u="none" cap="none" strike="noStrike">
                  <a:solidFill>
                    <a:srgbClr val="087E8B"/>
                  </a:solidFill>
                  <a:latin typeface="Noto Sans"/>
                  <a:ea typeface="Noto Sans"/>
                  <a:cs typeface="Noto Sans"/>
                  <a:sym typeface="Noto Sans"/>
                </a:rPr>
                <a:t> Q4 2025 </a:t>
              </a:r>
              <a:endParaRPr/>
            </a:p>
          </p:txBody>
        </p:sp>
      </p:grpSp>
      <p:grpSp>
        <p:nvGrpSpPr>
          <p:cNvPr id="705" name="Google Shape;705;p23"/>
          <p:cNvGrpSpPr/>
          <p:nvPr/>
        </p:nvGrpSpPr>
        <p:grpSpPr>
          <a:xfrm>
            <a:off x="12412936" y="4989123"/>
            <a:ext cx="4732008" cy="350044"/>
            <a:chOff x="0" y="-9525"/>
            <a:chExt cx="6309344" cy="466725"/>
          </a:xfrm>
        </p:grpSpPr>
        <p:sp>
          <p:nvSpPr>
            <p:cNvPr id="706" name="Google Shape;706;p23"/>
            <p:cNvSpPr/>
            <p:nvPr/>
          </p:nvSpPr>
          <p:spPr>
            <a:xfrm>
              <a:off x="0" y="0"/>
              <a:ext cx="6309344" cy="457200"/>
            </a:xfrm>
            <a:custGeom>
              <a:rect b="b" l="l" r="r" t="t"/>
              <a:pathLst>
                <a:path extrusionOk="0" h="457200" w="6309344">
                  <a:moveTo>
                    <a:pt x="0" y="0"/>
                  </a:moveTo>
                  <a:lnTo>
                    <a:pt x="6309344" y="0"/>
                  </a:lnTo>
                  <a:lnTo>
                    <a:pt x="6309344" y="457200"/>
                  </a:lnTo>
                  <a:lnTo>
                    <a:pt x="0" y="4572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707" name="Google Shape;707;p23"/>
            <p:cNvSpPr txBox="1"/>
            <p:nvPr/>
          </p:nvSpPr>
          <p:spPr>
            <a:xfrm>
              <a:off x="0" y="-9525"/>
              <a:ext cx="6309344" cy="4667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1995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674" u="none" cap="none" strike="noStrike">
                  <a:solidFill>
                    <a:srgbClr val="3C3C3C"/>
                  </a:solidFill>
                  <a:latin typeface="Open Sans"/>
                  <a:ea typeface="Open Sans"/>
                  <a:cs typeface="Open Sans"/>
                  <a:sym typeface="Open Sans"/>
                </a:rPr>
                <a:t>Pilot (3 OSB + 5 KOBİ)</a:t>
              </a:r>
              <a:endParaRPr/>
            </a:p>
          </p:txBody>
        </p:sp>
      </p:grpSp>
      <p:grpSp>
        <p:nvGrpSpPr>
          <p:cNvPr id="708" name="Google Shape;708;p23"/>
          <p:cNvGrpSpPr/>
          <p:nvPr/>
        </p:nvGrpSpPr>
        <p:grpSpPr>
          <a:xfrm>
            <a:off x="12412936" y="5446323"/>
            <a:ext cx="4732008" cy="350044"/>
            <a:chOff x="0" y="-9525"/>
            <a:chExt cx="6309344" cy="466725"/>
          </a:xfrm>
        </p:grpSpPr>
        <p:sp>
          <p:nvSpPr>
            <p:cNvPr id="709" name="Google Shape;709;p23"/>
            <p:cNvSpPr/>
            <p:nvPr/>
          </p:nvSpPr>
          <p:spPr>
            <a:xfrm>
              <a:off x="0" y="0"/>
              <a:ext cx="6309344" cy="457200"/>
            </a:xfrm>
            <a:custGeom>
              <a:rect b="b" l="l" r="r" t="t"/>
              <a:pathLst>
                <a:path extrusionOk="0" h="457200" w="6309344">
                  <a:moveTo>
                    <a:pt x="0" y="0"/>
                  </a:moveTo>
                  <a:lnTo>
                    <a:pt x="6309344" y="0"/>
                  </a:lnTo>
                  <a:lnTo>
                    <a:pt x="6309344" y="457200"/>
                  </a:lnTo>
                  <a:lnTo>
                    <a:pt x="0" y="4572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710" name="Google Shape;710;p23"/>
            <p:cNvSpPr txBox="1"/>
            <p:nvPr/>
          </p:nvSpPr>
          <p:spPr>
            <a:xfrm>
              <a:off x="0" y="-9525"/>
              <a:ext cx="6309344" cy="4667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1995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674" u="none" cap="none" strike="noStrike">
                  <a:solidFill>
                    <a:srgbClr val="3C3C3C"/>
                  </a:solidFill>
                  <a:latin typeface="Open Sans"/>
                  <a:ea typeface="Open Sans"/>
                  <a:cs typeface="Open Sans"/>
                  <a:sym typeface="Open Sans"/>
                </a:rPr>
                <a:t>ROI Raporları</a:t>
              </a:r>
              <a:endParaRPr/>
            </a:p>
          </p:txBody>
        </p:sp>
      </p:grpSp>
      <p:grpSp>
        <p:nvGrpSpPr>
          <p:cNvPr id="711" name="Google Shape;711;p23"/>
          <p:cNvGrpSpPr/>
          <p:nvPr/>
        </p:nvGrpSpPr>
        <p:grpSpPr>
          <a:xfrm>
            <a:off x="12412936" y="5903523"/>
            <a:ext cx="4732008" cy="350044"/>
            <a:chOff x="0" y="-9525"/>
            <a:chExt cx="6309344" cy="466725"/>
          </a:xfrm>
        </p:grpSpPr>
        <p:sp>
          <p:nvSpPr>
            <p:cNvPr id="712" name="Google Shape;712;p23"/>
            <p:cNvSpPr/>
            <p:nvPr/>
          </p:nvSpPr>
          <p:spPr>
            <a:xfrm>
              <a:off x="0" y="0"/>
              <a:ext cx="6309344" cy="457200"/>
            </a:xfrm>
            <a:custGeom>
              <a:rect b="b" l="l" r="r" t="t"/>
              <a:pathLst>
                <a:path extrusionOk="0" h="457200" w="6309344">
                  <a:moveTo>
                    <a:pt x="0" y="0"/>
                  </a:moveTo>
                  <a:lnTo>
                    <a:pt x="6309344" y="0"/>
                  </a:lnTo>
                  <a:lnTo>
                    <a:pt x="6309344" y="457200"/>
                  </a:lnTo>
                  <a:lnTo>
                    <a:pt x="0" y="4572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713" name="Google Shape;713;p23"/>
            <p:cNvSpPr txBox="1"/>
            <p:nvPr/>
          </p:nvSpPr>
          <p:spPr>
            <a:xfrm>
              <a:off x="0" y="-9525"/>
              <a:ext cx="6309344" cy="4667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1995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674" u="none" cap="none" strike="noStrike">
                  <a:solidFill>
                    <a:srgbClr val="3C3C3C"/>
                  </a:solidFill>
                  <a:latin typeface="Open Sans"/>
                  <a:ea typeface="Open Sans"/>
                  <a:cs typeface="Open Sans"/>
                  <a:sym typeface="Open Sans"/>
                </a:rPr>
                <a:t>Kullanıcı Geri Bildirimleri</a:t>
              </a:r>
              <a:endParaRPr/>
            </a:p>
          </p:txBody>
        </p:sp>
      </p:grpSp>
      <p:sp>
        <p:nvSpPr>
          <p:cNvPr id="714" name="Google Shape;714;p23"/>
          <p:cNvSpPr/>
          <p:nvPr/>
        </p:nvSpPr>
        <p:spPr>
          <a:xfrm>
            <a:off x="857250" y="6939367"/>
            <a:ext cx="5303520" cy="2586037"/>
          </a:xfrm>
          <a:custGeom>
            <a:rect b="b" l="l" r="r" t="t"/>
            <a:pathLst>
              <a:path extrusionOk="0" h="3448050" w="7071360">
                <a:moveTo>
                  <a:pt x="0" y="0"/>
                </a:moveTo>
                <a:lnTo>
                  <a:pt x="7071360" y="0"/>
                </a:lnTo>
                <a:lnTo>
                  <a:pt x="7071360" y="3448050"/>
                </a:lnTo>
                <a:lnTo>
                  <a:pt x="0" y="344805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715" name="Google Shape;715;p23"/>
          <p:cNvSpPr/>
          <p:nvPr/>
        </p:nvSpPr>
        <p:spPr>
          <a:xfrm>
            <a:off x="857250" y="6939367"/>
            <a:ext cx="57150" cy="2586037"/>
          </a:xfrm>
          <a:custGeom>
            <a:rect b="b" l="l" r="r" t="t"/>
            <a:pathLst>
              <a:path extrusionOk="0" h="3448050" w="76200">
                <a:moveTo>
                  <a:pt x="0" y="0"/>
                </a:moveTo>
                <a:lnTo>
                  <a:pt x="76200" y="0"/>
                </a:lnTo>
                <a:lnTo>
                  <a:pt x="76200" y="3448050"/>
                </a:lnTo>
                <a:lnTo>
                  <a:pt x="0" y="3448050"/>
                </a:lnTo>
                <a:close/>
              </a:path>
            </a:pathLst>
          </a:custGeom>
          <a:solidFill>
            <a:srgbClr val="087E8B"/>
          </a:solidFill>
          <a:ln>
            <a:noFill/>
          </a:ln>
        </p:spPr>
      </p:sp>
      <p:sp>
        <p:nvSpPr>
          <p:cNvPr descr="preencoded.png" id="716" name="Google Shape;716;p23"/>
          <p:cNvSpPr/>
          <p:nvPr/>
        </p:nvSpPr>
        <p:spPr>
          <a:xfrm>
            <a:off x="1143000" y="7296555"/>
            <a:ext cx="357187" cy="285750"/>
          </a:xfrm>
          <a:custGeom>
            <a:rect b="b" l="l" r="r" t="t"/>
            <a:pathLst>
              <a:path extrusionOk="0" h="381000" w="476250">
                <a:moveTo>
                  <a:pt x="0" y="0"/>
                </a:moveTo>
                <a:lnTo>
                  <a:pt x="476250" y="0"/>
                </a:lnTo>
                <a:lnTo>
                  <a:pt x="476250" y="381000"/>
                </a:lnTo>
                <a:lnTo>
                  <a:pt x="0" y="381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717" name="Google Shape;717;p23"/>
          <p:cNvGrpSpPr/>
          <p:nvPr/>
        </p:nvGrpSpPr>
        <p:grpSpPr>
          <a:xfrm>
            <a:off x="1643062" y="7225117"/>
            <a:ext cx="1117328" cy="428626"/>
            <a:chOff x="0" y="0"/>
            <a:chExt cx="1489771" cy="571501"/>
          </a:xfrm>
        </p:grpSpPr>
        <p:sp>
          <p:nvSpPr>
            <p:cNvPr id="718" name="Google Shape;718;p23"/>
            <p:cNvSpPr/>
            <p:nvPr/>
          </p:nvSpPr>
          <p:spPr>
            <a:xfrm>
              <a:off x="0" y="0"/>
              <a:ext cx="1489771" cy="571501"/>
            </a:xfrm>
            <a:custGeom>
              <a:rect b="b" l="l" r="r" t="t"/>
              <a:pathLst>
                <a:path extrusionOk="0" h="571501" w="1489771">
                  <a:moveTo>
                    <a:pt x="0" y="0"/>
                  </a:moveTo>
                  <a:lnTo>
                    <a:pt x="1489771" y="0"/>
                  </a:lnTo>
                  <a:lnTo>
                    <a:pt x="1489771" y="571501"/>
                  </a:lnTo>
                  <a:lnTo>
                    <a:pt x="0" y="57150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719" name="Google Shape;719;p23"/>
            <p:cNvSpPr txBox="1"/>
            <p:nvPr/>
          </p:nvSpPr>
          <p:spPr>
            <a:xfrm>
              <a:off x="0" y="0"/>
              <a:ext cx="1489771" cy="57150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1998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092" u="none" cap="none" strike="noStrike">
                  <a:solidFill>
                    <a:srgbClr val="087E8B"/>
                  </a:solidFill>
                  <a:latin typeface="Noto Sans"/>
                  <a:ea typeface="Noto Sans"/>
                  <a:cs typeface="Noto Sans"/>
                  <a:sym typeface="Noto Sans"/>
                </a:rPr>
                <a:t> Q1 2026 </a:t>
              </a:r>
              <a:endParaRPr/>
            </a:p>
          </p:txBody>
        </p:sp>
      </p:grpSp>
      <p:grpSp>
        <p:nvGrpSpPr>
          <p:cNvPr id="720" name="Google Shape;720;p23"/>
          <p:cNvGrpSpPr/>
          <p:nvPr/>
        </p:nvGrpSpPr>
        <p:grpSpPr>
          <a:xfrm>
            <a:off x="1143000" y="7860911"/>
            <a:ext cx="4732008" cy="350044"/>
            <a:chOff x="0" y="-9525"/>
            <a:chExt cx="6309344" cy="466725"/>
          </a:xfrm>
        </p:grpSpPr>
        <p:sp>
          <p:nvSpPr>
            <p:cNvPr id="721" name="Google Shape;721;p23"/>
            <p:cNvSpPr/>
            <p:nvPr/>
          </p:nvSpPr>
          <p:spPr>
            <a:xfrm>
              <a:off x="0" y="0"/>
              <a:ext cx="6309344" cy="457200"/>
            </a:xfrm>
            <a:custGeom>
              <a:rect b="b" l="l" r="r" t="t"/>
              <a:pathLst>
                <a:path extrusionOk="0" h="457200" w="6309344">
                  <a:moveTo>
                    <a:pt x="0" y="0"/>
                  </a:moveTo>
                  <a:lnTo>
                    <a:pt x="6309344" y="0"/>
                  </a:lnTo>
                  <a:lnTo>
                    <a:pt x="6309344" y="457200"/>
                  </a:lnTo>
                  <a:lnTo>
                    <a:pt x="0" y="4572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722" name="Google Shape;722;p23"/>
            <p:cNvSpPr txBox="1"/>
            <p:nvPr/>
          </p:nvSpPr>
          <p:spPr>
            <a:xfrm>
              <a:off x="0" y="-9525"/>
              <a:ext cx="6309344" cy="4667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1995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674" u="none" cap="none" strike="noStrike">
                  <a:solidFill>
                    <a:srgbClr val="3C3C3C"/>
                  </a:solidFill>
                  <a:latin typeface="Open Sans"/>
                  <a:ea typeface="Open Sans"/>
                  <a:cs typeface="Open Sans"/>
                  <a:sym typeface="Open Sans"/>
                </a:rPr>
                <a:t>SaaS Satış İlk Anlaşmalar</a:t>
              </a:r>
              <a:endParaRPr/>
            </a:p>
          </p:txBody>
        </p:sp>
      </p:grpSp>
      <p:grpSp>
        <p:nvGrpSpPr>
          <p:cNvPr id="723" name="Google Shape;723;p23"/>
          <p:cNvGrpSpPr/>
          <p:nvPr/>
        </p:nvGrpSpPr>
        <p:grpSpPr>
          <a:xfrm>
            <a:off x="1143000" y="8318111"/>
            <a:ext cx="4732008" cy="350044"/>
            <a:chOff x="0" y="-9525"/>
            <a:chExt cx="6309344" cy="466725"/>
          </a:xfrm>
        </p:grpSpPr>
        <p:sp>
          <p:nvSpPr>
            <p:cNvPr id="724" name="Google Shape;724;p23"/>
            <p:cNvSpPr/>
            <p:nvPr/>
          </p:nvSpPr>
          <p:spPr>
            <a:xfrm>
              <a:off x="0" y="0"/>
              <a:ext cx="6309344" cy="457200"/>
            </a:xfrm>
            <a:custGeom>
              <a:rect b="b" l="l" r="r" t="t"/>
              <a:pathLst>
                <a:path extrusionOk="0" h="457200" w="6309344">
                  <a:moveTo>
                    <a:pt x="0" y="0"/>
                  </a:moveTo>
                  <a:lnTo>
                    <a:pt x="6309344" y="0"/>
                  </a:lnTo>
                  <a:lnTo>
                    <a:pt x="6309344" y="457200"/>
                  </a:lnTo>
                  <a:lnTo>
                    <a:pt x="0" y="4572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725" name="Google Shape;725;p23"/>
            <p:cNvSpPr txBox="1"/>
            <p:nvPr/>
          </p:nvSpPr>
          <p:spPr>
            <a:xfrm>
              <a:off x="0" y="-9525"/>
              <a:ext cx="6309344" cy="4667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1995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674" u="none" cap="none" strike="noStrike">
                  <a:solidFill>
                    <a:srgbClr val="3C3C3C"/>
                  </a:solidFill>
                  <a:latin typeface="Open Sans"/>
                  <a:ea typeface="Open Sans"/>
                  <a:cs typeface="Open Sans"/>
                  <a:sym typeface="Open Sans"/>
                </a:rPr>
                <a:t>P2P Gelir Raporu</a:t>
              </a:r>
              <a:endParaRPr/>
            </a:p>
          </p:txBody>
        </p:sp>
      </p:grpSp>
      <p:grpSp>
        <p:nvGrpSpPr>
          <p:cNvPr id="726" name="Google Shape;726;p23"/>
          <p:cNvGrpSpPr/>
          <p:nvPr/>
        </p:nvGrpSpPr>
        <p:grpSpPr>
          <a:xfrm>
            <a:off x="1143000" y="8775311"/>
            <a:ext cx="4732008" cy="350044"/>
            <a:chOff x="0" y="-9525"/>
            <a:chExt cx="6309344" cy="466725"/>
          </a:xfrm>
        </p:grpSpPr>
        <p:sp>
          <p:nvSpPr>
            <p:cNvPr id="727" name="Google Shape;727;p23"/>
            <p:cNvSpPr/>
            <p:nvPr/>
          </p:nvSpPr>
          <p:spPr>
            <a:xfrm>
              <a:off x="0" y="0"/>
              <a:ext cx="6309344" cy="457200"/>
            </a:xfrm>
            <a:custGeom>
              <a:rect b="b" l="l" r="r" t="t"/>
              <a:pathLst>
                <a:path extrusionOk="0" h="457200" w="6309344">
                  <a:moveTo>
                    <a:pt x="0" y="0"/>
                  </a:moveTo>
                  <a:lnTo>
                    <a:pt x="6309344" y="0"/>
                  </a:lnTo>
                  <a:lnTo>
                    <a:pt x="6309344" y="457200"/>
                  </a:lnTo>
                  <a:lnTo>
                    <a:pt x="0" y="4572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728" name="Google Shape;728;p23"/>
            <p:cNvSpPr txBox="1"/>
            <p:nvPr/>
          </p:nvSpPr>
          <p:spPr>
            <a:xfrm>
              <a:off x="0" y="-9525"/>
              <a:ext cx="6309344" cy="4667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1995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674" u="none" cap="none" strike="noStrike">
                  <a:solidFill>
                    <a:srgbClr val="3C3C3C"/>
                  </a:solidFill>
                  <a:latin typeface="Open Sans"/>
                  <a:ea typeface="Open Sans"/>
                  <a:cs typeface="Open Sans"/>
                  <a:sym typeface="Open Sans"/>
                </a:rPr>
                <a:t>Ürün İyileştirmeleri</a:t>
              </a:r>
              <a:endParaRPr/>
            </a:p>
          </p:txBody>
        </p:sp>
      </p:grpSp>
      <p:sp>
        <p:nvSpPr>
          <p:cNvPr id="729" name="Google Shape;729;p23"/>
          <p:cNvSpPr/>
          <p:nvPr/>
        </p:nvSpPr>
        <p:spPr>
          <a:xfrm>
            <a:off x="6492218" y="6939367"/>
            <a:ext cx="5303520" cy="2586037"/>
          </a:xfrm>
          <a:custGeom>
            <a:rect b="b" l="l" r="r" t="t"/>
            <a:pathLst>
              <a:path extrusionOk="0" h="3448050" w="7071360">
                <a:moveTo>
                  <a:pt x="0" y="0"/>
                </a:moveTo>
                <a:lnTo>
                  <a:pt x="7071360" y="0"/>
                </a:lnTo>
                <a:lnTo>
                  <a:pt x="7071360" y="3448050"/>
                </a:lnTo>
                <a:lnTo>
                  <a:pt x="0" y="344805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730" name="Google Shape;730;p23"/>
          <p:cNvSpPr/>
          <p:nvPr/>
        </p:nvSpPr>
        <p:spPr>
          <a:xfrm>
            <a:off x="6492218" y="6939367"/>
            <a:ext cx="57150" cy="2586037"/>
          </a:xfrm>
          <a:custGeom>
            <a:rect b="b" l="l" r="r" t="t"/>
            <a:pathLst>
              <a:path extrusionOk="0" h="3448050" w="76200">
                <a:moveTo>
                  <a:pt x="0" y="0"/>
                </a:moveTo>
                <a:lnTo>
                  <a:pt x="76200" y="0"/>
                </a:lnTo>
                <a:lnTo>
                  <a:pt x="76200" y="3448050"/>
                </a:lnTo>
                <a:lnTo>
                  <a:pt x="0" y="3448050"/>
                </a:lnTo>
                <a:close/>
              </a:path>
            </a:pathLst>
          </a:custGeom>
          <a:solidFill>
            <a:srgbClr val="087E8B"/>
          </a:solidFill>
          <a:ln>
            <a:noFill/>
          </a:ln>
        </p:spPr>
      </p:sp>
      <p:sp>
        <p:nvSpPr>
          <p:cNvPr descr="preencoded.png" id="731" name="Google Shape;731;p23"/>
          <p:cNvSpPr/>
          <p:nvPr/>
        </p:nvSpPr>
        <p:spPr>
          <a:xfrm>
            <a:off x="6777968" y="7296555"/>
            <a:ext cx="250031" cy="285750"/>
          </a:xfrm>
          <a:custGeom>
            <a:rect b="b" l="l" r="r" t="t"/>
            <a:pathLst>
              <a:path extrusionOk="0" h="381000" w="333375">
                <a:moveTo>
                  <a:pt x="0" y="0"/>
                </a:moveTo>
                <a:lnTo>
                  <a:pt x="333375" y="0"/>
                </a:lnTo>
                <a:lnTo>
                  <a:pt x="333375" y="381000"/>
                </a:lnTo>
                <a:lnTo>
                  <a:pt x="0" y="381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-1427" r="-1427" t="0"/>
            </a:stretch>
          </a:blipFill>
          <a:ln>
            <a:noFill/>
          </a:ln>
        </p:spPr>
      </p:sp>
      <p:grpSp>
        <p:nvGrpSpPr>
          <p:cNvPr id="732" name="Google Shape;732;p23"/>
          <p:cNvGrpSpPr/>
          <p:nvPr/>
        </p:nvGrpSpPr>
        <p:grpSpPr>
          <a:xfrm>
            <a:off x="7170874" y="7225117"/>
            <a:ext cx="1117328" cy="428626"/>
            <a:chOff x="0" y="0"/>
            <a:chExt cx="1489771" cy="571501"/>
          </a:xfrm>
        </p:grpSpPr>
        <p:sp>
          <p:nvSpPr>
            <p:cNvPr id="733" name="Google Shape;733;p23"/>
            <p:cNvSpPr/>
            <p:nvPr/>
          </p:nvSpPr>
          <p:spPr>
            <a:xfrm>
              <a:off x="0" y="0"/>
              <a:ext cx="1489771" cy="571501"/>
            </a:xfrm>
            <a:custGeom>
              <a:rect b="b" l="l" r="r" t="t"/>
              <a:pathLst>
                <a:path extrusionOk="0" h="571501" w="1489771">
                  <a:moveTo>
                    <a:pt x="0" y="0"/>
                  </a:moveTo>
                  <a:lnTo>
                    <a:pt x="1489771" y="0"/>
                  </a:lnTo>
                  <a:lnTo>
                    <a:pt x="1489771" y="571501"/>
                  </a:lnTo>
                  <a:lnTo>
                    <a:pt x="0" y="57150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734" name="Google Shape;734;p23"/>
            <p:cNvSpPr txBox="1"/>
            <p:nvPr/>
          </p:nvSpPr>
          <p:spPr>
            <a:xfrm>
              <a:off x="0" y="0"/>
              <a:ext cx="1489771" cy="57150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1998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092" u="none" cap="none" strike="noStrike">
                  <a:solidFill>
                    <a:srgbClr val="087E8B"/>
                  </a:solidFill>
                  <a:latin typeface="Noto Sans"/>
                  <a:ea typeface="Noto Sans"/>
                  <a:cs typeface="Noto Sans"/>
                  <a:sym typeface="Noto Sans"/>
                </a:rPr>
                <a:t> Q2 2026 </a:t>
              </a:r>
              <a:endParaRPr/>
            </a:p>
          </p:txBody>
        </p:sp>
      </p:grpSp>
      <p:grpSp>
        <p:nvGrpSpPr>
          <p:cNvPr id="735" name="Google Shape;735;p23"/>
          <p:cNvGrpSpPr/>
          <p:nvPr/>
        </p:nvGrpSpPr>
        <p:grpSpPr>
          <a:xfrm>
            <a:off x="6777968" y="7860911"/>
            <a:ext cx="4732008" cy="350044"/>
            <a:chOff x="0" y="-9525"/>
            <a:chExt cx="6309344" cy="466725"/>
          </a:xfrm>
        </p:grpSpPr>
        <p:sp>
          <p:nvSpPr>
            <p:cNvPr id="736" name="Google Shape;736;p23"/>
            <p:cNvSpPr/>
            <p:nvPr/>
          </p:nvSpPr>
          <p:spPr>
            <a:xfrm>
              <a:off x="0" y="0"/>
              <a:ext cx="6309344" cy="457200"/>
            </a:xfrm>
            <a:custGeom>
              <a:rect b="b" l="l" r="r" t="t"/>
              <a:pathLst>
                <a:path extrusionOk="0" h="457200" w="6309344">
                  <a:moveTo>
                    <a:pt x="0" y="0"/>
                  </a:moveTo>
                  <a:lnTo>
                    <a:pt x="6309344" y="0"/>
                  </a:lnTo>
                  <a:lnTo>
                    <a:pt x="6309344" y="457200"/>
                  </a:lnTo>
                  <a:lnTo>
                    <a:pt x="0" y="4572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737" name="Google Shape;737;p23"/>
            <p:cNvSpPr txBox="1"/>
            <p:nvPr/>
          </p:nvSpPr>
          <p:spPr>
            <a:xfrm>
              <a:off x="0" y="-9525"/>
              <a:ext cx="6309344" cy="4667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1995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674" u="none" cap="none" strike="noStrike">
                  <a:solidFill>
                    <a:srgbClr val="3C3C3C"/>
                  </a:solidFill>
                  <a:latin typeface="Open Sans"/>
                  <a:ea typeface="Open Sans"/>
                  <a:cs typeface="Open Sans"/>
                  <a:sym typeface="Open Sans"/>
                </a:rPr>
                <a:t>İkinci Pilot Dalga (5 OSB + 10 KOBİ)</a:t>
              </a:r>
              <a:endParaRPr/>
            </a:p>
          </p:txBody>
        </p:sp>
      </p:grpSp>
      <p:grpSp>
        <p:nvGrpSpPr>
          <p:cNvPr id="738" name="Google Shape;738;p23"/>
          <p:cNvGrpSpPr/>
          <p:nvPr/>
        </p:nvGrpSpPr>
        <p:grpSpPr>
          <a:xfrm>
            <a:off x="6777968" y="8318111"/>
            <a:ext cx="4732008" cy="350044"/>
            <a:chOff x="0" y="-9525"/>
            <a:chExt cx="6309344" cy="466725"/>
          </a:xfrm>
        </p:grpSpPr>
        <p:sp>
          <p:nvSpPr>
            <p:cNvPr id="739" name="Google Shape;739;p23"/>
            <p:cNvSpPr/>
            <p:nvPr/>
          </p:nvSpPr>
          <p:spPr>
            <a:xfrm>
              <a:off x="0" y="0"/>
              <a:ext cx="6309344" cy="457200"/>
            </a:xfrm>
            <a:custGeom>
              <a:rect b="b" l="l" r="r" t="t"/>
              <a:pathLst>
                <a:path extrusionOk="0" h="457200" w="6309344">
                  <a:moveTo>
                    <a:pt x="0" y="0"/>
                  </a:moveTo>
                  <a:lnTo>
                    <a:pt x="6309344" y="0"/>
                  </a:lnTo>
                  <a:lnTo>
                    <a:pt x="6309344" y="457200"/>
                  </a:lnTo>
                  <a:lnTo>
                    <a:pt x="0" y="4572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740" name="Google Shape;740;p23"/>
            <p:cNvSpPr txBox="1"/>
            <p:nvPr/>
          </p:nvSpPr>
          <p:spPr>
            <a:xfrm>
              <a:off x="0" y="-9525"/>
              <a:ext cx="6309344" cy="4667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1995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674" u="none" cap="none" strike="noStrike">
                  <a:solidFill>
                    <a:srgbClr val="3C3C3C"/>
                  </a:solidFill>
                  <a:latin typeface="Open Sans"/>
                  <a:ea typeface="Open Sans"/>
                  <a:cs typeface="Open Sans"/>
                  <a:sym typeface="Open Sans"/>
                </a:rPr>
                <a:t>Ürün İyileştirme</a:t>
              </a:r>
              <a:endParaRPr/>
            </a:p>
          </p:txBody>
        </p:sp>
      </p:grpSp>
      <p:grpSp>
        <p:nvGrpSpPr>
          <p:cNvPr id="741" name="Google Shape;741;p23"/>
          <p:cNvGrpSpPr/>
          <p:nvPr/>
        </p:nvGrpSpPr>
        <p:grpSpPr>
          <a:xfrm>
            <a:off x="6777968" y="8775311"/>
            <a:ext cx="4732008" cy="350044"/>
            <a:chOff x="0" y="-9525"/>
            <a:chExt cx="6309344" cy="466725"/>
          </a:xfrm>
        </p:grpSpPr>
        <p:sp>
          <p:nvSpPr>
            <p:cNvPr id="742" name="Google Shape;742;p23"/>
            <p:cNvSpPr/>
            <p:nvPr/>
          </p:nvSpPr>
          <p:spPr>
            <a:xfrm>
              <a:off x="0" y="0"/>
              <a:ext cx="6309344" cy="457200"/>
            </a:xfrm>
            <a:custGeom>
              <a:rect b="b" l="l" r="r" t="t"/>
              <a:pathLst>
                <a:path extrusionOk="0" h="457200" w="6309344">
                  <a:moveTo>
                    <a:pt x="0" y="0"/>
                  </a:moveTo>
                  <a:lnTo>
                    <a:pt x="6309344" y="0"/>
                  </a:lnTo>
                  <a:lnTo>
                    <a:pt x="6309344" y="457200"/>
                  </a:lnTo>
                  <a:lnTo>
                    <a:pt x="0" y="4572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743" name="Google Shape;743;p23"/>
            <p:cNvSpPr txBox="1"/>
            <p:nvPr/>
          </p:nvSpPr>
          <p:spPr>
            <a:xfrm>
              <a:off x="0" y="-9525"/>
              <a:ext cx="6309344" cy="4667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1995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674" u="none" cap="none" strike="noStrike">
                  <a:solidFill>
                    <a:srgbClr val="3C3C3C"/>
                  </a:solidFill>
                  <a:latin typeface="Open Sans"/>
                  <a:ea typeface="Open Sans"/>
                  <a:cs typeface="Open Sans"/>
                  <a:sym typeface="Open Sans"/>
                </a:rPr>
                <a:t>Pazarlama Stratejisi Geliştirme</a:t>
              </a:r>
              <a:endParaRPr/>
            </a:p>
          </p:txBody>
        </p:sp>
      </p:grpSp>
      <p:sp>
        <p:nvSpPr>
          <p:cNvPr id="744" name="Google Shape;744;p23"/>
          <p:cNvSpPr/>
          <p:nvPr/>
        </p:nvSpPr>
        <p:spPr>
          <a:xfrm>
            <a:off x="12127186" y="6939367"/>
            <a:ext cx="5303520" cy="2586037"/>
          </a:xfrm>
          <a:custGeom>
            <a:rect b="b" l="l" r="r" t="t"/>
            <a:pathLst>
              <a:path extrusionOk="0" h="3448050" w="7071360">
                <a:moveTo>
                  <a:pt x="0" y="0"/>
                </a:moveTo>
                <a:lnTo>
                  <a:pt x="7071360" y="0"/>
                </a:lnTo>
                <a:lnTo>
                  <a:pt x="7071360" y="3448050"/>
                </a:lnTo>
                <a:lnTo>
                  <a:pt x="0" y="344805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745" name="Google Shape;745;p23"/>
          <p:cNvSpPr/>
          <p:nvPr/>
        </p:nvSpPr>
        <p:spPr>
          <a:xfrm>
            <a:off x="12127186" y="6939367"/>
            <a:ext cx="57150" cy="2586037"/>
          </a:xfrm>
          <a:custGeom>
            <a:rect b="b" l="l" r="r" t="t"/>
            <a:pathLst>
              <a:path extrusionOk="0" h="3448050" w="76200">
                <a:moveTo>
                  <a:pt x="0" y="0"/>
                </a:moveTo>
                <a:lnTo>
                  <a:pt x="76200" y="0"/>
                </a:lnTo>
                <a:lnTo>
                  <a:pt x="76200" y="3448050"/>
                </a:lnTo>
                <a:lnTo>
                  <a:pt x="0" y="3448050"/>
                </a:lnTo>
                <a:close/>
              </a:path>
            </a:pathLst>
          </a:custGeom>
          <a:solidFill>
            <a:srgbClr val="087E8B"/>
          </a:solidFill>
          <a:ln>
            <a:noFill/>
          </a:ln>
        </p:spPr>
      </p:sp>
      <p:sp>
        <p:nvSpPr>
          <p:cNvPr descr="preencoded.png" id="746" name="Google Shape;746;p23"/>
          <p:cNvSpPr/>
          <p:nvPr/>
        </p:nvSpPr>
        <p:spPr>
          <a:xfrm>
            <a:off x="12412936" y="7296555"/>
            <a:ext cx="285750" cy="285750"/>
          </a:xfrm>
          <a:custGeom>
            <a:rect b="b" l="l" r="r" t="t"/>
            <a:pathLst>
              <a:path extrusionOk="0" h="381000" w="381000">
                <a:moveTo>
                  <a:pt x="0" y="0"/>
                </a:moveTo>
                <a:lnTo>
                  <a:pt x="381000" y="0"/>
                </a:lnTo>
                <a:lnTo>
                  <a:pt x="381000" y="381000"/>
                </a:lnTo>
                <a:lnTo>
                  <a:pt x="0" y="381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-2498" r="-2498" t="0"/>
            </a:stretch>
          </a:blipFill>
          <a:ln>
            <a:noFill/>
          </a:ln>
        </p:spPr>
      </p:sp>
      <p:grpSp>
        <p:nvGrpSpPr>
          <p:cNvPr id="747" name="Google Shape;747;p23"/>
          <p:cNvGrpSpPr/>
          <p:nvPr/>
        </p:nvGrpSpPr>
        <p:grpSpPr>
          <a:xfrm>
            <a:off x="12841560" y="7225117"/>
            <a:ext cx="1117328" cy="428626"/>
            <a:chOff x="0" y="0"/>
            <a:chExt cx="1489771" cy="571501"/>
          </a:xfrm>
        </p:grpSpPr>
        <p:sp>
          <p:nvSpPr>
            <p:cNvPr id="748" name="Google Shape;748;p23"/>
            <p:cNvSpPr/>
            <p:nvPr/>
          </p:nvSpPr>
          <p:spPr>
            <a:xfrm>
              <a:off x="0" y="0"/>
              <a:ext cx="1489771" cy="571501"/>
            </a:xfrm>
            <a:custGeom>
              <a:rect b="b" l="l" r="r" t="t"/>
              <a:pathLst>
                <a:path extrusionOk="0" h="571501" w="1489771">
                  <a:moveTo>
                    <a:pt x="0" y="0"/>
                  </a:moveTo>
                  <a:lnTo>
                    <a:pt x="1489771" y="0"/>
                  </a:lnTo>
                  <a:lnTo>
                    <a:pt x="1489771" y="571501"/>
                  </a:lnTo>
                  <a:lnTo>
                    <a:pt x="0" y="57150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749" name="Google Shape;749;p23"/>
            <p:cNvSpPr txBox="1"/>
            <p:nvPr/>
          </p:nvSpPr>
          <p:spPr>
            <a:xfrm>
              <a:off x="0" y="0"/>
              <a:ext cx="1489771" cy="57150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1998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092" u="none" cap="none" strike="noStrike">
                  <a:solidFill>
                    <a:srgbClr val="087E8B"/>
                  </a:solidFill>
                  <a:latin typeface="Noto Sans"/>
                  <a:ea typeface="Noto Sans"/>
                  <a:cs typeface="Noto Sans"/>
                  <a:sym typeface="Noto Sans"/>
                </a:rPr>
                <a:t> Q3 2026 </a:t>
              </a:r>
              <a:endParaRPr/>
            </a:p>
          </p:txBody>
        </p:sp>
      </p:grpSp>
      <p:grpSp>
        <p:nvGrpSpPr>
          <p:cNvPr id="750" name="Google Shape;750;p23"/>
          <p:cNvGrpSpPr/>
          <p:nvPr/>
        </p:nvGrpSpPr>
        <p:grpSpPr>
          <a:xfrm>
            <a:off x="12412936" y="7860911"/>
            <a:ext cx="4732008" cy="350044"/>
            <a:chOff x="0" y="-9525"/>
            <a:chExt cx="6309344" cy="466725"/>
          </a:xfrm>
        </p:grpSpPr>
        <p:sp>
          <p:nvSpPr>
            <p:cNvPr id="751" name="Google Shape;751;p23"/>
            <p:cNvSpPr/>
            <p:nvPr/>
          </p:nvSpPr>
          <p:spPr>
            <a:xfrm>
              <a:off x="0" y="0"/>
              <a:ext cx="6309344" cy="457200"/>
            </a:xfrm>
            <a:custGeom>
              <a:rect b="b" l="l" r="r" t="t"/>
              <a:pathLst>
                <a:path extrusionOk="0" h="457200" w="6309344">
                  <a:moveTo>
                    <a:pt x="0" y="0"/>
                  </a:moveTo>
                  <a:lnTo>
                    <a:pt x="6309344" y="0"/>
                  </a:lnTo>
                  <a:lnTo>
                    <a:pt x="6309344" y="457200"/>
                  </a:lnTo>
                  <a:lnTo>
                    <a:pt x="0" y="4572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752" name="Google Shape;752;p23"/>
            <p:cNvSpPr txBox="1"/>
            <p:nvPr/>
          </p:nvSpPr>
          <p:spPr>
            <a:xfrm>
              <a:off x="0" y="-9525"/>
              <a:ext cx="6309344" cy="4667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1995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674" u="none" cap="none" strike="noStrike">
                  <a:solidFill>
                    <a:srgbClr val="3C3C3C"/>
                  </a:solidFill>
                  <a:latin typeface="Open Sans"/>
                  <a:ea typeface="Open Sans"/>
                  <a:cs typeface="Open Sans"/>
                  <a:sym typeface="Open Sans"/>
                </a:rPr>
                <a:t>Platform 1.0 Lansmanı</a:t>
              </a:r>
              <a:endParaRPr/>
            </a:p>
          </p:txBody>
        </p:sp>
      </p:grpSp>
      <p:grpSp>
        <p:nvGrpSpPr>
          <p:cNvPr id="753" name="Google Shape;753;p23"/>
          <p:cNvGrpSpPr/>
          <p:nvPr/>
        </p:nvGrpSpPr>
        <p:grpSpPr>
          <a:xfrm>
            <a:off x="12412936" y="8318111"/>
            <a:ext cx="4732008" cy="350044"/>
            <a:chOff x="0" y="-9525"/>
            <a:chExt cx="6309344" cy="466725"/>
          </a:xfrm>
        </p:grpSpPr>
        <p:sp>
          <p:nvSpPr>
            <p:cNvPr id="754" name="Google Shape;754;p23"/>
            <p:cNvSpPr/>
            <p:nvPr/>
          </p:nvSpPr>
          <p:spPr>
            <a:xfrm>
              <a:off x="0" y="0"/>
              <a:ext cx="6309344" cy="457200"/>
            </a:xfrm>
            <a:custGeom>
              <a:rect b="b" l="l" r="r" t="t"/>
              <a:pathLst>
                <a:path extrusionOk="0" h="457200" w="6309344">
                  <a:moveTo>
                    <a:pt x="0" y="0"/>
                  </a:moveTo>
                  <a:lnTo>
                    <a:pt x="6309344" y="0"/>
                  </a:lnTo>
                  <a:lnTo>
                    <a:pt x="6309344" y="457200"/>
                  </a:lnTo>
                  <a:lnTo>
                    <a:pt x="0" y="4572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755" name="Google Shape;755;p23"/>
            <p:cNvSpPr txBox="1"/>
            <p:nvPr/>
          </p:nvSpPr>
          <p:spPr>
            <a:xfrm>
              <a:off x="0" y="-9525"/>
              <a:ext cx="6309344" cy="4667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1995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674" u="none" cap="none" strike="noStrike">
                  <a:solidFill>
                    <a:srgbClr val="3C3C3C"/>
                  </a:solidFill>
                  <a:latin typeface="Open Sans"/>
                  <a:ea typeface="Open Sans"/>
                  <a:cs typeface="Open Sans"/>
                  <a:sym typeface="Open Sans"/>
                </a:rPr>
                <a:t>5 Kurumsal Lisans</a:t>
              </a:r>
              <a:endParaRPr/>
            </a:p>
          </p:txBody>
        </p:sp>
      </p:grpSp>
      <p:grpSp>
        <p:nvGrpSpPr>
          <p:cNvPr id="756" name="Google Shape;756;p23"/>
          <p:cNvGrpSpPr/>
          <p:nvPr/>
        </p:nvGrpSpPr>
        <p:grpSpPr>
          <a:xfrm>
            <a:off x="12412936" y="8775311"/>
            <a:ext cx="4732008" cy="350044"/>
            <a:chOff x="0" y="-9525"/>
            <a:chExt cx="6309344" cy="466725"/>
          </a:xfrm>
        </p:grpSpPr>
        <p:sp>
          <p:nvSpPr>
            <p:cNvPr id="757" name="Google Shape;757;p23"/>
            <p:cNvSpPr/>
            <p:nvPr/>
          </p:nvSpPr>
          <p:spPr>
            <a:xfrm>
              <a:off x="0" y="0"/>
              <a:ext cx="6309344" cy="457200"/>
            </a:xfrm>
            <a:custGeom>
              <a:rect b="b" l="l" r="r" t="t"/>
              <a:pathLst>
                <a:path extrusionOk="0" h="457200" w="6309344">
                  <a:moveTo>
                    <a:pt x="0" y="0"/>
                  </a:moveTo>
                  <a:lnTo>
                    <a:pt x="6309344" y="0"/>
                  </a:lnTo>
                  <a:lnTo>
                    <a:pt x="6309344" y="457200"/>
                  </a:lnTo>
                  <a:lnTo>
                    <a:pt x="0" y="4572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758" name="Google Shape;758;p23"/>
            <p:cNvSpPr txBox="1"/>
            <p:nvPr/>
          </p:nvSpPr>
          <p:spPr>
            <a:xfrm>
              <a:off x="0" y="-9525"/>
              <a:ext cx="6309344" cy="4667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1995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674" u="none" cap="none" strike="noStrike">
                  <a:solidFill>
                    <a:srgbClr val="3C3C3C"/>
                  </a:solidFill>
                  <a:latin typeface="Open Sans"/>
                  <a:ea typeface="Open Sans"/>
                  <a:cs typeface="Open Sans"/>
                  <a:sym typeface="Open Sans"/>
                </a:rPr>
                <a:t>Yatırım Turu Hazırlığı</a:t>
              </a:r>
              <a:endParaRPr/>
            </a:p>
          </p:txBody>
        </p:sp>
      </p:grpSp>
      <p:sp>
        <p:nvSpPr>
          <p:cNvPr id="759" name="Google Shape;759;p23"/>
          <p:cNvSpPr txBox="1"/>
          <p:nvPr/>
        </p:nvSpPr>
        <p:spPr>
          <a:xfrm>
            <a:off x="5875008" y="845687"/>
            <a:ext cx="6722452" cy="7859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85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701" u="none" cap="none" strike="noStrike">
                <a:solidFill>
                  <a:srgbClr val="229799"/>
                </a:solidFill>
                <a:latin typeface="Arial"/>
                <a:ea typeface="Arial"/>
                <a:cs typeface="Arial"/>
                <a:sym typeface="Arial"/>
              </a:rPr>
              <a:t>Yol Haritamız</a:t>
            </a:r>
            <a:endParaRPr/>
          </a:p>
        </p:txBody>
      </p:sp>
      <p:sp>
        <p:nvSpPr>
          <p:cNvPr id="760" name="Google Shape;760;p23"/>
          <p:cNvSpPr/>
          <p:nvPr/>
        </p:nvSpPr>
        <p:spPr>
          <a:xfrm>
            <a:off x="12303182" y="-4232744"/>
            <a:ext cx="9376244" cy="9376244"/>
          </a:xfrm>
          <a:custGeom>
            <a:rect b="b" l="l" r="r" t="t"/>
            <a:pathLst>
              <a:path extrusionOk="0" h="9376244" w="9376244">
                <a:moveTo>
                  <a:pt x="0" y="0"/>
                </a:moveTo>
                <a:lnTo>
                  <a:pt x="9376244" y="0"/>
                </a:lnTo>
                <a:lnTo>
                  <a:pt x="9376244" y="9376244"/>
                </a:lnTo>
                <a:lnTo>
                  <a:pt x="0" y="93762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 amt="75000"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FCFC"/>
        </a:solidFill>
      </p:bgPr>
    </p:bg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p24"/>
          <p:cNvSpPr/>
          <p:nvPr/>
        </p:nvSpPr>
        <p:spPr>
          <a:xfrm>
            <a:off x="12250795" y="-4232744"/>
            <a:ext cx="9376244" cy="9376244"/>
          </a:xfrm>
          <a:custGeom>
            <a:rect b="b" l="l" r="r" t="t"/>
            <a:pathLst>
              <a:path extrusionOk="0" h="9376244" w="9376244">
                <a:moveTo>
                  <a:pt x="0" y="0"/>
                </a:moveTo>
                <a:lnTo>
                  <a:pt x="9376244" y="0"/>
                </a:lnTo>
                <a:lnTo>
                  <a:pt x="9376244" y="9376244"/>
                </a:lnTo>
                <a:lnTo>
                  <a:pt x="0" y="93762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75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descr="preencoded.png" id="766" name="Google Shape;766;p24"/>
          <p:cNvSpPr/>
          <p:nvPr/>
        </p:nvSpPr>
        <p:spPr>
          <a:xfrm>
            <a:off x="9474844" y="2304028"/>
            <a:ext cx="305856" cy="314325"/>
          </a:xfrm>
          <a:custGeom>
            <a:rect b="b" l="l" r="r" t="t"/>
            <a:pathLst>
              <a:path extrusionOk="0" h="419100" w="407809">
                <a:moveTo>
                  <a:pt x="0" y="0"/>
                </a:moveTo>
                <a:lnTo>
                  <a:pt x="407809" y="0"/>
                </a:lnTo>
                <a:lnTo>
                  <a:pt x="407809" y="419100"/>
                </a:lnTo>
                <a:lnTo>
                  <a:pt x="0" y="4191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1383" r="-1382" t="0"/>
            </a:stretch>
          </a:blipFill>
          <a:ln>
            <a:noFill/>
          </a:ln>
        </p:spPr>
      </p:sp>
      <p:sp>
        <p:nvSpPr>
          <p:cNvPr descr="preencoded.png" id="767" name="Google Shape;767;p24"/>
          <p:cNvSpPr/>
          <p:nvPr/>
        </p:nvSpPr>
        <p:spPr>
          <a:xfrm>
            <a:off x="9475514" y="2099736"/>
            <a:ext cx="7954613" cy="3571875"/>
          </a:xfrm>
          <a:custGeom>
            <a:rect b="b" l="l" r="r" t="t"/>
            <a:pathLst>
              <a:path extrusionOk="0" h="4762500" w="10606151">
                <a:moveTo>
                  <a:pt x="0" y="0"/>
                </a:moveTo>
                <a:lnTo>
                  <a:pt x="10606151" y="0"/>
                </a:lnTo>
                <a:lnTo>
                  <a:pt x="10606151" y="4762500"/>
                </a:lnTo>
                <a:lnTo>
                  <a:pt x="0" y="47625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-21" r="-19" t="0"/>
            </a:stretch>
          </a:blipFill>
          <a:ln>
            <a:noFill/>
          </a:ln>
        </p:spPr>
      </p:sp>
      <p:sp>
        <p:nvSpPr>
          <p:cNvPr descr="preencoded.png" id="768" name="Google Shape;768;p24"/>
          <p:cNvSpPr/>
          <p:nvPr/>
        </p:nvSpPr>
        <p:spPr>
          <a:xfrm>
            <a:off x="9474844" y="6402882"/>
            <a:ext cx="314325" cy="314325"/>
          </a:xfrm>
          <a:custGeom>
            <a:rect b="b" l="l" r="r" t="t"/>
            <a:pathLst>
              <a:path extrusionOk="0" h="419100" w="419100">
                <a:moveTo>
                  <a:pt x="0" y="0"/>
                </a:moveTo>
                <a:lnTo>
                  <a:pt x="419100" y="0"/>
                </a:lnTo>
                <a:lnTo>
                  <a:pt x="419100" y="419100"/>
                </a:lnTo>
                <a:lnTo>
                  <a:pt x="0" y="4191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769" name="Google Shape;769;p24"/>
          <p:cNvGrpSpPr/>
          <p:nvPr/>
        </p:nvGrpSpPr>
        <p:grpSpPr>
          <a:xfrm>
            <a:off x="10080464" y="6317421"/>
            <a:ext cx="1915735" cy="485249"/>
            <a:chOff x="0" y="0"/>
            <a:chExt cx="2554313" cy="646999"/>
          </a:xfrm>
        </p:grpSpPr>
        <p:sp>
          <p:nvSpPr>
            <p:cNvPr id="770" name="Google Shape;770;p24"/>
            <p:cNvSpPr/>
            <p:nvPr/>
          </p:nvSpPr>
          <p:spPr>
            <a:xfrm>
              <a:off x="0" y="0"/>
              <a:ext cx="2554313" cy="646999"/>
            </a:xfrm>
            <a:custGeom>
              <a:rect b="b" l="l" r="r" t="t"/>
              <a:pathLst>
                <a:path extrusionOk="0" h="646999" w="2554313">
                  <a:moveTo>
                    <a:pt x="0" y="0"/>
                  </a:moveTo>
                  <a:lnTo>
                    <a:pt x="2554313" y="0"/>
                  </a:lnTo>
                  <a:lnTo>
                    <a:pt x="2554313" y="646999"/>
                  </a:lnTo>
                  <a:lnTo>
                    <a:pt x="0" y="64699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771" name="Google Shape;771;p24"/>
            <p:cNvSpPr txBox="1"/>
            <p:nvPr/>
          </p:nvSpPr>
          <p:spPr>
            <a:xfrm>
              <a:off x="0" y="9525"/>
              <a:ext cx="2554313" cy="63747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1999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476" u="none" cap="none" strike="noStrike">
                  <a:solidFill>
                    <a:srgbClr val="0B3954"/>
                  </a:solidFill>
                  <a:latin typeface="Noto Sans"/>
                  <a:ea typeface="Noto Sans"/>
                  <a:cs typeface="Noto Sans"/>
                  <a:sym typeface="Noto Sans"/>
                </a:rPr>
                <a:t> Büyüme </a:t>
              </a:r>
              <a:endParaRPr/>
            </a:p>
          </p:txBody>
        </p:sp>
      </p:grpSp>
      <p:sp>
        <p:nvSpPr>
          <p:cNvPr id="772" name="Google Shape;772;p24"/>
          <p:cNvSpPr/>
          <p:nvPr/>
        </p:nvSpPr>
        <p:spPr>
          <a:xfrm>
            <a:off x="9474844" y="7081538"/>
            <a:ext cx="7955280" cy="2528887"/>
          </a:xfrm>
          <a:custGeom>
            <a:rect b="b" l="l" r="r" t="t"/>
            <a:pathLst>
              <a:path extrusionOk="0" h="3371850" w="10607040">
                <a:moveTo>
                  <a:pt x="0" y="0"/>
                </a:moveTo>
                <a:lnTo>
                  <a:pt x="10607040" y="0"/>
                </a:lnTo>
                <a:lnTo>
                  <a:pt x="10607040" y="3371850"/>
                </a:lnTo>
                <a:lnTo>
                  <a:pt x="0" y="3371850"/>
                </a:lnTo>
                <a:close/>
              </a:path>
            </a:pathLst>
          </a:custGeom>
          <a:solidFill>
            <a:srgbClr val="0B3954">
              <a:alpha val="0"/>
            </a:srgbClr>
          </a:solidFill>
          <a:ln>
            <a:noFill/>
          </a:ln>
        </p:spPr>
      </p:sp>
      <p:sp>
        <p:nvSpPr>
          <p:cNvPr id="773" name="Google Shape;773;p24"/>
          <p:cNvSpPr/>
          <p:nvPr/>
        </p:nvSpPr>
        <p:spPr>
          <a:xfrm>
            <a:off x="9474844" y="7081538"/>
            <a:ext cx="57150" cy="2528887"/>
          </a:xfrm>
          <a:custGeom>
            <a:rect b="b" l="l" r="r" t="t"/>
            <a:pathLst>
              <a:path extrusionOk="0" h="3371850" w="76200">
                <a:moveTo>
                  <a:pt x="0" y="0"/>
                </a:moveTo>
                <a:lnTo>
                  <a:pt x="76200" y="0"/>
                </a:lnTo>
                <a:lnTo>
                  <a:pt x="76200" y="3371850"/>
                </a:lnTo>
                <a:lnTo>
                  <a:pt x="0" y="3371850"/>
                </a:lnTo>
                <a:close/>
              </a:path>
            </a:pathLst>
          </a:custGeom>
          <a:solidFill>
            <a:srgbClr val="0B3954"/>
          </a:solidFill>
          <a:ln>
            <a:noFill/>
          </a:ln>
        </p:spPr>
      </p:sp>
      <p:grpSp>
        <p:nvGrpSpPr>
          <p:cNvPr id="774" name="Google Shape;774;p24"/>
          <p:cNvGrpSpPr/>
          <p:nvPr/>
        </p:nvGrpSpPr>
        <p:grpSpPr>
          <a:xfrm>
            <a:off x="9689158" y="7295850"/>
            <a:ext cx="7526610" cy="428626"/>
            <a:chOff x="0" y="0"/>
            <a:chExt cx="10035480" cy="571501"/>
          </a:xfrm>
        </p:grpSpPr>
        <p:sp>
          <p:nvSpPr>
            <p:cNvPr id="775" name="Google Shape;775;p24"/>
            <p:cNvSpPr/>
            <p:nvPr/>
          </p:nvSpPr>
          <p:spPr>
            <a:xfrm>
              <a:off x="0" y="0"/>
              <a:ext cx="10035480" cy="571501"/>
            </a:xfrm>
            <a:custGeom>
              <a:rect b="b" l="l" r="r" t="t"/>
              <a:pathLst>
                <a:path extrusionOk="0" h="571501" w="10035480">
                  <a:moveTo>
                    <a:pt x="0" y="0"/>
                  </a:moveTo>
                  <a:lnTo>
                    <a:pt x="10035480" y="0"/>
                  </a:lnTo>
                  <a:lnTo>
                    <a:pt x="10035480" y="571501"/>
                  </a:lnTo>
                  <a:lnTo>
                    <a:pt x="0" y="57150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776" name="Google Shape;776;p24"/>
            <p:cNvSpPr txBox="1"/>
            <p:nvPr/>
          </p:nvSpPr>
          <p:spPr>
            <a:xfrm>
              <a:off x="0" y="0"/>
              <a:ext cx="10035480" cy="57150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1998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092" u="none" cap="none" strike="noStrike">
                  <a:solidFill>
                    <a:srgbClr val="0B3954"/>
                  </a:solidFill>
                  <a:latin typeface="Noto Sans"/>
                  <a:ea typeface="Noto Sans"/>
                  <a:cs typeface="Noto Sans"/>
                  <a:sym typeface="Noto Sans"/>
                </a:rPr>
                <a:t>Kilometre Taşları</a:t>
              </a:r>
              <a:endParaRPr/>
            </a:p>
          </p:txBody>
        </p:sp>
      </p:grpSp>
      <p:grpSp>
        <p:nvGrpSpPr>
          <p:cNvPr id="777" name="Google Shape;777;p24"/>
          <p:cNvGrpSpPr/>
          <p:nvPr/>
        </p:nvGrpSpPr>
        <p:grpSpPr>
          <a:xfrm>
            <a:off x="9689158" y="7931644"/>
            <a:ext cx="1428750" cy="350044"/>
            <a:chOff x="0" y="-9525"/>
            <a:chExt cx="1905000" cy="466725"/>
          </a:xfrm>
        </p:grpSpPr>
        <p:sp>
          <p:nvSpPr>
            <p:cNvPr id="778" name="Google Shape;778;p24"/>
            <p:cNvSpPr/>
            <p:nvPr/>
          </p:nvSpPr>
          <p:spPr>
            <a:xfrm>
              <a:off x="0" y="0"/>
              <a:ext cx="1905000" cy="457200"/>
            </a:xfrm>
            <a:custGeom>
              <a:rect b="b" l="l" r="r" t="t"/>
              <a:pathLst>
                <a:path extrusionOk="0" h="457200" w="1905000">
                  <a:moveTo>
                    <a:pt x="0" y="0"/>
                  </a:moveTo>
                  <a:lnTo>
                    <a:pt x="1905000" y="0"/>
                  </a:lnTo>
                  <a:lnTo>
                    <a:pt x="1905000" y="457200"/>
                  </a:lnTo>
                  <a:lnTo>
                    <a:pt x="0" y="4572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779" name="Google Shape;779;p24"/>
            <p:cNvSpPr txBox="1"/>
            <p:nvPr/>
          </p:nvSpPr>
          <p:spPr>
            <a:xfrm>
              <a:off x="0" y="-9525"/>
              <a:ext cx="1905000" cy="4667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1995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674" u="none" cap="none" strike="noStrike">
                  <a:solidFill>
                    <a:srgbClr val="0B3954"/>
                  </a:solidFill>
                  <a:latin typeface="Noto Sans"/>
                  <a:ea typeface="Noto Sans"/>
                  <a:cs typeface="Noto Sans"/>
                  <a:sym typeface="Noto Sans"/>
                </a:rPr>
                <a:t>0–6 ay:</a:t>
              </a:r>
              <a:endParaRPr/>
            </a:p>
          </p:txBody>
        </p:sp>
      </p:grpSp>
      <p:grpSp>
        <p:nvGrpSpPr>
          <p:cNvPr id="780" name="Google Shape;780;p24"/>
          <p:cNvGrpSpPr/>
          <p:nvPr/>
        </p:nvGrpSpPr>
        <p:grpSpPr>
          <a:xfrm>
            <a:off x="11117908" y="7931644"/>
            <a:ext cx="1756582" cy="350044"/>
            <a:chOff x="0" y="-9525"/>
            <a:chExt cx="2342109" cy="466725"/>
          </a:xfrm>
        </p:grpSpPr>
        <p:sp>
          <p:nvSpPr>
            <p:cNvPr id="781" name="Google Shape;781;p24"/>
            <p:cNvSpPr/>
            <p:nvPr/>
          </p:nvSpPr>
          <p:spPr>
            <a:xfrm>
              <a:off x="0" y="0"/>
              <a:ext cx="2342109" cy="457200"/>
            </a:xfrm>
            <a:custGeom>
              <a:rect b="b" l="l" r="r" t="t"/>
              <a:pathLst>
                <a:path extrusionOk="0" h="457200" w="2342109">
                  <a:moveTo>
                    <a:pt x="0" y="0"/>
                  </a:moveTo>
                  <a:lnTo>
                    <a:pt x="2342109" y="0"/>
                  </a:lnTo>
                  <a:lnTo>
                    <a:pt x="2342109" y="457200"/>
                  </a:lnTo>
                  <a:lnTo>
                    <a:pt x="0" y="4572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782" name="Google Shape;782;p24"/>
            <p:cNvSpPr txBox="1"/>
            <p:nvPr/>
          </p:nvSpPr>
          <p:spPr>
            <a:xfrm>
              <a:off x="0" y="-9525"/>
              <a:ext cx="2342109" cy="4667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1995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674" u="none" cap="none" strike="noStrike">
                  <a:solidFill>
                    <a:srgbClr val="3C3C3C"/>
                  </a:solidFill>
                  <a:latin typeface="Noto Sans"/>
                  <a:ea typeface="Noto Sans"/>
                  <a:cs typeface="Noto Sans"/>
                  <a:sym typeface="Noto Sans"/>
                </a:rPr>
                <a:t>MVP → Ürün 1.0</a:t>
              </a:r>
              <a:endParaRPr/>
            </a:p>
          </p:txBody>
        </p:sp>
      </p:grpSp>
      <p:grpSp>
        <p:nvGrpSpPr>
          <p:cNvPr id="783" name="Google Shape;783;p24"/>
          <p:cNvGrpSpPr/>
          <p:nvPr/>
        </p:nvGrpSpPr>
        <p:grpSpPr>
          <a:xfrm>
            <a:off x="9689158" y="8417418"/>
            <a:ext cx="1428750" cy="350044"/>
            <a:chOff x="0" y="-9525"/>
            <a:chExt cx="1905000" cy="466725"/>
          </a:xfrm>
        </p:grpSpPr>
        <p:sp>
          <p:nvSpPr>
            <p:cNvPr id="784" name="Google Shape;784;p24"/>
            <p:cNvSpPr/>
            <p:nvPr/>
          </p:nvSpPr>
          <p:spPr>
            <a:xfrm>
              <a:off x="0" y="0"/>
              <a:ext cx="1905000" cy="457200"/>
            </a:xfrm>
            <a:custGeom>
              <a:rect b="b" l="l" r="r" t="t"/>
              <a:pathLst>
                <a:path extrusionOk="0" h="457200" w="1905000">
                  <a:moveTo>
                    <a:pt x="0" y="0"/>
                  </a:moveTo>
                  <a:lnTo>
                    <a:pt x="1905000" y="0"/>
                  </a:lnTo>
                  <a:lnTo>
                    <a:pt x="1905000" y="457200"/>
                  </a:lnTo>
                  <a:lnTo>
                    <a:pt x="0" y="4572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785" name="Google Shape;785;p24"/>
            <p:cNvSpPr txBox="1"/>
            <p:nvPr/>
          </p:nvSpPr>
          <p:spPr>
            <a:xfrm>
              <a:off x="0" y="-9525"/>
              <a:ext cx="1905000" cy="4667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1995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674" u="none" cap="none" strike="noStrike">
                  <a:solidFill>
                    <a:srgbClr val="0B3954"/>
                  </a:solidFill>
                  <a:latin typeface="Noto Sans"/>
                  <a:ea typeface="Noto Sans"/>
                  <a:cs typeface="Noto Sans"/>
                  <a:sym typeface="Noto Sans"/>
                </a:rPr>
                <a:t>6–12 ay:</a:t>
              </a:r>
              <a:endParaRPr/>
            </a:p>
          </p:txBody>
        </p:sp>
      </p:grpSp>
      <p:grpSp>
        <p:nvGrpSpPr>
          <p:cNvPr id="786" name="Google Shape;786;p24"/>
          <p:cNvGrpSpPr/>
          <p:nvPr/>
        </p:nvGrpSpPr>
        <p:grpSpPr>
          <a:xfrm>
            <a:off x="11117908" y="8417418"/>
            <a:ext cx="3394062" cy="350044"/>
            <a:chOff x="0" y="-9525"/>
            <a:chExt cx="4525416" cy="466725"/>
          </a:xfrm>
        </p:grpSpPr>
        <p:sp>
          <p:nvSpPr>
            <p:cNvPr id="787" name="Google Shape;787;p24"/>
            <p:cNvSpPr/>
            <p:nvPr/>
          </p:nvSpPr>
          <p:spPr>
            <a:xfrm>
              <a:off x="0" y="0"/>
              <a:ext cx="4525416" cy="457200"/>
            </a:xfrm>
            <a:custGeom>
              <a:rect b="b" l="l" r="r" t="t"/>
              <a:pathLst>
                <a:path extrusionOk="0" h="457200" w="4525416">
                  <a:moveTo>
                    <a:pt x="0" y="0"/>
                  </a:moveTo>
                  <a:lnTo>
                    <a:pt x="4525416" y="0"/>
                  </a:lnTo>
                  <a:lnTo>
                    <a:pt x="4525416" y="457200"/>
                  </a:lnTo>
                  <a:lnTo>
                    <a:pt x="0" y="4572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788" name="Google Shape;788;p24"/>
            <p:cNvSpPr txBox="1"/>
            <p:nvPr/>
          </p:nvSpPr>
          <p:spPr>
            <a:xfrm>
              <a:off x="0" y="-9525"/>
              <a:ext cx="4525416" cy="4667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1995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674" u="none" cap="none" strike="noStrike">
                  <a:solidFill>
                    <a:srgbClr val="3C3C3C"/>
                  </a:solidFill>
                  <a:latin typeface="Noto Sans"/>
                  <a:ea typeface="Noto Sans"/>
                  <a:cs typeface="Noto Sans"/>
                  <a:sym typeface="Noto Sans"/>
                </a:rPr>
                <a:t>10+ OSB &amp; 50+ KOBİ, ARR ₺11M</a:t>
              </a:r>
              <a:endParaRPr/>
            </a:p>
          </p:txBody>
        </p:sp>
      </p:grpSp>
      <p:grpSp>
        <p:nvGrpSpPr>
          <p:cNvPr id="789" name="Google Shape;789;p24"/>
          <p:cNvGrpSpPr/>
          <p:nvPr/>
        </p:nvGrpSpPr>
        <p:grpSpPr>
          <a:xfrm>
            <a:off x="9689158" y="8903194"/>
            <a:ext cx="1428750" cy="350044"/>
            <a:chOff x="0" y="-9525"/>
            <a:chExt cx="1905000" cy="466725"/>
          </a:xfrm>
        </p:grpSpPr>
        <p:sp>
          <p:nvSpPr>
            <p:cNvPr id="790" name="Google Shape;790;p24"/>
            <p:cNvSpPr/>
            <p:nvPr/>
          </p:nvSpPr>
          <p:spPr>
            <a:xfrm>
              <a:off x="0" y="0"/>
              <a:ext cx="1905000" cy="457200"/>
            </a:xfrm>
            <a:custGeom>
              <a:rect b="b" l="l" r="r" t="t"/>
              <a:pathLst>
                <a:path extrusionOk="0" h="457200" w="1905000">
                  <a:moveTo>
                    <a:pt x="0" y="0"/>
                  </a:moveTo>
                  <a:lnTo>
                    <a:pt x="1905000" y="0"/>
                  </a:lnTo>
                  <a:lnTo>
                    <a:pt x="1905000" y="457200"/>
                  </a:lnTo>
                  <a:lnTo>
                    <a:pt x="0" y="4572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791" name="Google Shape;791;p24"/>
            <p:cNvSpPr txBox="1"/>
            <p:nvPr/>
          </p:nvSpPr>
          <p:spPr>
            <a:xfrm>
              <a:off x="0" y="-9525"/>
              <a:ext cx="1905000" cy="4667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1995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674" u="none" cap="none" strike="noStrike">
                  <a:solidFill>
                    <a:srgbClr val="0B3954"/>
                  </a:solidFill>
                  <a:latin typeface="Noto Sans"/>
                  <a:ea typeface="Noto Sans"/>
                  <a:cs typeface="Noto Sans"/>
                  <a:sym typeface="Noto Sans"/>
                </a:rPr>
                <a:t>Yıl 2:</a:t>
              </a:r>
              <a:endParaRPr/>
            </a:p>
          </p:txBody>
        </p:sp>
      </p:grpSp>
      <p:grpSp>
        <p:nvGrpSpPr>
          <p:cNvPr id="792" name="Google Shape;792;p24"/>
          <p:cNvGrpSpPr/>
          <p:nvPr/>
        </p:nvGrpSpPr>
        <p:grpSpPr>
          <a:xfrm>
            <a:off x="11117908" y="8903194"/>
            <a:ext cx="2775236" cy="350044"/>
            <a:chOff x="0" y="-9525"/>
            <a:chExt cx="3700315" cy="466725"/>
          </a:xfrm>
        </p:grpSpPr>
        <p:sp>
          <p:nvSpPr>
            <p:cNvPr id="793" name="Google Shape;793;p24"/>
            <p:cNvSpPr/>
            <p:nvPr/>
          </p:nvSpPr>
          <p:spPr>
            <a:xfrm>
              <a:off x="0" y="0"/>
              <a:ext cx="3700315" cy="457200"/>
            </a:xfrm>
            <a:custGeom>
              <a:rect b="b" l="l" r="r" t="t"/>
              <a:pathLst>
                <a:path extrusionOk="0" h="457200" w="3700315">
                  <a:moveTo>
                    <a:pt x="0" y="0"/>
                  </a:moveTo>
                  <a:lnTo>
                    <a:pt x="3700315" y="0"/>
                  </a:lnTo>
                  <a:lnTo>
                    <a:pt x="3700315" y="457200"/>
                  </a:lnTo>
                  <a:lnTo>
                    <a:pt x="0" y="4572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794" name="Google Shape;794;p24"/>
            <p:cNvSpPr txBox="1"/>
            <p:nvPr/>
          </p:nvSpPr>
          <p:spPr>
            <a:xfrm>
              <a:off x="0" y="-9525"/>
              <a:ext cx="3700315" cy="4667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1995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674" u="none" cap="none" strike="noStrike">
                  <a:solidFill>
                    <a:srgbClr val="3C3C3C"/>
                  </a:solidFill>
                  <a:latin typeface="Noto Sans"/>
                  <a:ea typeface="Noto Sans"/>
                  <a:cs typeface="Noto Sans"/>
                  <a:sym typeface="Noto Sans"/>
                </a:rPr>
                <a:t>DaaS &amp; Series A (Q4 2026)</a:t>
              </a:r>
              <a:endParaRPr/>
            </a:p>
          </p:txBody>
        </p:sp>
      </p:grpSp>
      <p:sp>
        <p:nvSpPr>
          <p:cNvPr id="795" name="Google Shape;795;p24"/>
          <p:cNvSpPr/>
          <p:nvPr/>
        </p:nvSpPr>
        <p:spPr>
          <a:xfrm>
            <a:off x="0" y="0"/>
            <a:ext cx="2478941" cy="1124355"/>
          </a:xfrm>
          <a:custGeom>
            <a:rect b="b" l="l" r="r" t="t"/>
            <a:pathLst>
              <a:path extrusionOk="0" h="1124355" w="2478941">
                <a:moveTo>
                  <a:pt x="0" y="0"/>
                </a:moveTo>
                <a:lnTo>
                  <a:pt x="2478941" y="0"/>
                </a:lnTo>
                <a:lnTo>
                  <a:pt x="2478941" y="1124355"/>
                </a:lnTo>
                <a:lnTo>
                  <a:pt x="0" y="112435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-67006" l="0" r="0" t="-53461"/>
            </a:stretch>
          </a:blipFill>
          <a:ln>
            <a:noFill/>
          </a:ln>
        </p:spPr>
      </p:sp>
      <p:grpSp>
        <p:nvGrpSpPr>
          <p:cNvPr id="796" name="Google Shape;796;p24"/>
          <p:cNvGrpSpPr/>
          <p:nvPr/>
        </p:nvGrpSpPr>
        <p:grpSpPr>
          <a:xfrm>
            <a:off x="554153" y="4620349"/>
            <a:ext cx="7955211" cy="4990076"/>
            <a:chOff x="0" y="0"/>
            <a:chExt cx="10606948" cy="6653435"/>
          </a:xfrm>
        </p:grpSpPr>
        <p:sp>
          <p:nvSpPr>
            <p:cNvPr descr="preencoded.png" id="797" name="Google Shape;797;p24"/>
            <p:cNvSpPr/>
            <p:nvPr/>
          </p:nvSpPr>
          <p:spPr>
            <a:xfrm>
              <a:off x="0" y="113950"/>
              <a:ext cx="419100" cy="419100"/>
            </a:xfrm>
            <a:custGeom>
              <a:rect b="b" l="l" r="r" t="t"/>
              <a:pathLst>
                <a:path extrusionOk="0" h="419100" w="419100">
                  <a:moveTo>
                    <a:pt x="0" y="0"/>
                  </a:moveTo>
                  <a:lnTo>
                    <a:pt x="419100" y="0"/>
                  </a:lnTo>
                  <a:lnTo>
                    <a:pt x="419100" y="419100"/>
                  </a:lnTo>
                  <a:lnTo>
                    <a:pt x="0" y="41910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8">
                <a:alphaModFix/>
              </a:blip>
              <a:stretch>
                <a:fillRect b="-2272" l="0" r="0" t="-2271"/>
              </a:stretch>
            </a:blipFill>
            <a:ln>
              <a:noFill/>
            </a:ln>
          </p:spPr>
        </p:sp>
        <p:grpSp>
          <p:nvGrpSpPr>
            <p:cNvPr id="798" name="Google Shape;798;p24"/>
            <p:cNvGrpSpPr/>
            <p:nvPr/>
          </p:nvGrpSpPr>
          <p:grpSpPr>
            <a:xfrm>
              <a:off x="609600" y="0"/>
              <a:ext cx="2824111" cy="646999"/>
              <a:chOff x="0" y="0"/>
              <a:chExt cx="2824111" cy="646999"/>
            </a:xfrm>
          </p:grpSpPr>
          <p:sp>
            <p:nvSpPr>
              <p:cNvPr id="799" name="Google Shape;799;p24"/>
              <p:cNvSpPr/>
              <p:nvPr/>
            </p:nvSpPr>
            <p:spPr>
              <a:xfrm>
                <a:off x="0" y="0"/>
                <a:ext cx="2824111" cy="646999"/>
              </a:xfrm>
              <a:custGeom>
                <a:rect b="b" l="l" r="r" t="t"/>
                <a:pathLst>
                  <a:path extrusionOk="0" h="646999" w="2824111">
                    <a:moveTo>
                      <a:pt x="0" y="0"/>
                    </a:moveTo>
                    <a:lnTo>
                      <a:pt x="2824111" y="0"/>
                    </a:lnTo>
                    <a:lnTo>
                      <a:pt x="2824111" y="646999"/>
                    </a:lnTo>
                    <a:lnTo>
                      <a:pt x="0" y="646999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>
                <a:noFill/>
              </a:ln>
            </p:spPr>
          </p:sp>
          <p:sp>
            <p:nvSpPr>
              <p:cNvPr id="800" name="Google Shape;800;p24"/>
              <p:cNvSpPr txBox="1"/>
              <p:nvPr/>
            </p:nvSpPr>
            <p:spPr>
              <a:xfrm>
                <a:off x="0" y="9525"/>
                <a:ext cx="2824111" cy="63747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1999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0" lang="en-US" sz="2476" u="none" cap="none" strike="noStrike">
                    <a:solidFill>
                      <a:srgbClr val="0B3954"/>
                    </a:solidFill>
                    <a:latin typeface="Noto Sans"/>
                    <a:ea typeface="Noto Sans"/>
                    <a:cs typeface="Noto Sans"/>
                    <a:sym typeface="Noto Sans"/>
                  </a:rPr>
                  <a:t> Göstergeler </a:t>
                </a:r>
                <a:endParaRPr/>
              </a:p>
            </p:txBody>
          </p:sp>
        </p:grpSp>
        <p:sp>
          <p:nvSpPr>
            <p:cNvPr id="801" name="Google Shape;801;p24"/>
            <p:cNvSpPr/>
            <p:nvPr/>
          </p:nvSpPr>
          <p:spPr>
            <a:xfrm>
              <a:off x="0" y="923574"/>
              <a:ext cx="5091303" cy="1695450"/>
            </a:xfrm>
            <a:custGeom>
              <a:rect b="b" l="l" r="r" t="t"/>
              <a:pathLst>
                <a:path extrusionOk="0" h="1695450" w="5091303">
                  <a:moveTo>
                    <a:pt x="0" y="0"/>
                  </a:moveTo>
                  <a:lnTo>
                    <a:pt x="5091303" y="0"/>
                  </a:lnTo>
                  <a:lnTo>
                    <a:pt x="5091303" y="1695450"/>
                  </a:lnTo>
                  <a:lnTo>
                    <a:pt x="0" y="16954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grpSp>
          <p:nvGrpSpPr>
            <p:cNvPr id="802" name="Google Shape;802;p24"/>
            <p:cNvGrpSpPr/>
            <p:nvPr/>
          </p:nvGrpSpPr>
          <p:grpSpPr>
            <a:xfrm>
              <a:off x="285749" y="1199798"/>
              <a:ext cx="4519835" cy="466725"/>
              <a:chOff x="0" y="-9525"/>
              <a:chExt cx="4519835" cy="466725"/>
            </a:xfrm>
          </p:grpSpPr>
          <p:sp>
            <p:nvSpPr>
              <p:cNvPr id="803" name="Google Shape;803;p24"/>
              <p:cNvSpPr/>
              <p:nvPr/>
            </p:nvSpPr>
            <p:spPr>
              <a:xfrm>
                <a:off x="0" y="0"/>
                <a:ext cx="4519835" cy="457200"/>
              </a:xfrm>
              <a:custGeom>
                <a:rect b="b" l="l" r="r" t="t"/>
                <a:pathLst>
                  <a:path extrusionOk="0" h="457200" w="4519835">
                    <a:moveTo>
                      <a:pt x="0" y="0"/>
                    </a:moveTo>
                    <a:lnTo>
                      <a:pt x="4519835" y="0"/>
                    </a:lnTo>
                    <a:lnTo>
                      <a:pt x="4519835" y="457200"/>
                    </a:lnTo>
                    <a:lnTo>
                      <a:pt x="0" y="45720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>
                <a:noFill/>
              </a:ln>
            </p:spPr>
          </p:sp>
          <p:sp>
            <p:nvSpPr>
              <p:cNvPr id="804" name="Google Shape;804;p24"/>
              <p:cNvSpPr txBox="1"/>
              <p:nvPr/>
            </p:nvSpPr>
            <p:spPr>
              <a:xfrm>
                <a:off x="0" y="-9525"/>
                <a:ext cx="4519835" cy="4667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1995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en-US" sz="1674" u="none" cap="none" strike="noStrike">
                    <a:solidFill>
                      <a:srgbClr val="3C3C3C"/>
                    </a:solidFill>
                    <a:latin typeface="Noto Sans"/>
                    <a:ea typeface="Noto Sans"/>
                    <a:cs typeface="Noto Sans"/>
                    <a:sym typeface="Noto Sans"/>
                  </a:rPr>
                  <a:t>Yıl 1 ARR</a:t>
                </a:r>
                <a:endParaRPr/>
              </a:p>
            </p:txBody>
          </p:sp>
        </p:grpSp>
        <p:grpSp>
          <p:nvGrpSpPr>
            <p:cNvPr id="805" name="Google Shape;805;p24"/>
            <p:cNvGrpSpPr/>
            <p:nvPr/>
          </p:nvGrpSpPr>
          <p:grpSpPr>
            <a:xfrm>
              <a:off x="285749" y="1761774"/>
              <a:ext cx="4519835" cy="571501"/>
              <a:chOff x="0" y="0"/>
              <a:chExt cx="4519835" cy="571501"/>
            </a:xfrm>
          </p:grpSpPr>
          <p:sp>
            <p:nvSpPr>
              <p:cNvPr id="806" name="Google Shape;806;p24"/>
              <p:cNvSpPr/>
              <p:nvPr/>
            </p:nvSpPr>
            <p:spPr>
              <a:xfrm>
                <a:off x="0" y="0"/>
                <a:ext cx="4519835" cy="571501"/>
              </a:xfrm>
              <a:custGeom>
                <a:rect b="b" l="l" r="r" t="t"/>
                <a:pathLst>
                  <a:path extrusionOk="0" h="571501" w="4519835">
                    <a:moveTo>
                      <a:pt x="0" y="0"/>
                    </a:moveTo>
                    <a:lnTo>
                      <a:pt x="4519835" y="0"/>
                    </a:lnTo>
                    <a:lnTo>
                      <a:pt x="4519835" y="571501"/>
                    </a:lnTo>
                    <a:lnTo>
                      <a:pt x="0" y="571501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>
                <a:noFill/>
              </a:ln>
            </p:spPr>
          </p:sp>
          <p:sp>
            <p:nvSpPr>
              <p:cNvPr id="807" name="Google Shape;807;p24"/>
              <p:cNvSpPr txBox="1"/>
              <p:nvPr/>
            </p:nvSpPr>
            <p:spPr>
              <a:xfrm>
                <a:off x="0" y="0"/>
                <a:ext cx="4519835" cy="57150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1998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0" lang="en-US" sz="2092" u="none" cap="none" strike="noStrike">
                    <a:solidFill>
                      <a:srgbClr val="087E8B"/>
                    </a:solidFill>
                    <a:latin typeface="Noto Sans"/>
                    <a:ea typeface="Noto Sans"/>
                    <a:cs typeface="Noto Sans"/>
                    <a:sym typeface="Noto Sans"/>
                  </a:rPr>
                  <a:t>₺11M</a:t>
                </a:r>
                <a:endParaRPr/>
              </a:p>
            </p:txBody>
          </p:sp>
        </p:grpSp>
        <p:sp>
          <p:nvSpPr>
            <p:cNvPr id="808" name="Google Shape;808;p24"/>
            <p:cNvSpPr/>
            <p:nvPr/>
          </p:nvSpPr>
          <p:spPr>
            <a:xfrm>
              <a:off x="5515645" y="923574"/>
              <a:ext cx="5091303" cy="1695450"/>
            </a:xfrm>
            <a:custGeom>
              <a:rect b="b" l="l" r="r" t="t"/>
              <a:pathLst>
                <a:path extrusionOk="0" h="1695450" w="5091303">
                  <a:moveTo>
                    <a:pt x="0" y="0"/>
                  </a:moveTo>
                  <a:lnTo>
                    <a:pt x="5091303" y="0"/>
                  </a:lnTo>
                  <a:lnTo>
                    <a:pt x="5091303" y="1695450"/>
                  </a:lnTo>
                  <a:lnTo>
                    <a:pt x="0" y="16954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grpSp>
          <p:nvGrpSpPr>
            <p:cNvPr id="809" name="Google Shape;809;p24"/>
            <p:cNvGrpSpPr/>
            <p:nvPr/>
          </p:nvGrpSpPr>
          <p:grpSpPr>
            <a:xfrm>
              <a:off x="5801395" y="1199798"/>
              <a:ext cx="4519835" cy="466725"/>
              <a:chOff x="0" y="-9525"/>
              <a:chExt cx="4519835" cy="466725"/>
            </a:xfrm>
          </p:grpSpPr>
          <p:sp>
            <p:nvSpPr>
              <p:cNvPr id="810" name="Google Shape;810;p24"/>
              <p:cNvSpPr/>
              <p:nvPr/>
            </p:nvSpPr>
            <p:spPr>
              <a:xfrm>
                <a:off x="0" y="0"/>
                <a:ext cx="4519835" cy="457200"/>
              </a:xfrm>
              <a:custGeom>
                <a:rect b="b" l="l" r="r" t="t"/>
                <a:pathLst>
                  <a:path extrusionOk="0" h="457200" w="4519835">
                    <a:moveTo>
                      <a:pt x="0" y="0"/>
                    </a:moveTo>
                    <a:lnTo>
                      <a:pt x="4519835" y="0"/>
                    </a:lnTo>
                    <a:lnTo>
                      <a:pt x="4519835" y="457200"/>
                    </a:lnTo>
                    <a:lnTo>
                      <a:pt x="0" y="45720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>
                <a:noFill/>
              </a:ln>
            </p:spPr>
          </p:sp>
          <p:sp>
            <p:nvSpPr>
              <p:cNvPr id="811" name="Google Shape;811;p24"/>
              <p:cNvSpPr txBox="1"/>
              <p:nvPr/>
            </p:nvSpPr>
            <p:spPr>
              <a:xfrm>
                <a:off x="0" y="-9525"/>
                <a:ext cx="4519835" cy="4667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1995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en-US" sz="1674" u="none" cap="none" strike="noStrike">
                    <a:solidFill>
                      <a:srgbClr val="3C3C3C"/>
                    </a:solidFill>
                    <a:latin typeface="Noto Sans"/>
                    <a:ea typeface="Noto Sans"/>
                    <a:cs typeface="Noto Sans"/>
                    <a:sym typeface="Noto Sans"/>
                  </a:rPr>
                  <a:t>Yıl 2 ARR</a:t>
                </a:r>
                <a:endParaRPr/>
              </a:p>
            </p:txBody>
          </p:sp>
        </p:grpSp>
        <p:grpSp>
          <p:nvGrpSpPr>
            <p:cNvPr id="812" name="Google Shape;812;p24"/>
            <p:cNvGrpSpPr/>
            <p:nvPr/>
          </p:nvGrpSpPr>
          <p:grpSpPr>
            <a:xfrm>
              <a:off x="5801395" y="1761774"/>
              <a:ext cx="4519835" cy="571501"/>
              <a:chOff x="0" y="0"/>
              <a:chExt cx="4519835" cy="571501"/>
            </a:xfrm>
          </p:grpSpPr>
          <p:sp>
            <p:nvSpPr>
              <p:cNvPr id="813" name="Google Shape;813;p24"/>
              <p:cNvSpPr/>
              <p:nvPr/>
            </p:nvSpPr>
            <p:spPr>
              <a:xfrm>
                <a:off x="0" y="0"/>
                <a:ext cx="4519835" cy="571501"/>
              </a:xfrm>
              <a:custGeom>
                <a:rect b="b" l="l" r="r" t="t"/>
                <a:pathLst>
                  <a:path extrusionOk="0" h="571501" w="4519835">
                    <a:moveTo>
                      <a:pt x="0" y="0"/>
                    </a:moveTo>
                    <a:lnTo>
                      <a:pt x="4519835" y="0"/>
                    </a:lnTo>
                    <a:lnTo>
                      <a:pt x="4519835" y="571501"/>
                    </a:lnTo>
                    <a:lnTo>
                      <a:pt x="0" y="571501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>
                <a:noFill/>
              </a:ln>
            </p:spPr>
          </p:sp>
          <p:sp>
            <p:nvSpPr>
              <p:cNvPr id="814" name="Google Shape;814;p24"/>
              <p:cNvSpPr txBox="1"/>
              <p:nvPr/>
            </p:nvSpPr>
            <p:spPr>
              <a:xfrm>
                <a:off x="0" y="0"/>
                <a:ext cx="4519835" cy="57150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1998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0" lang="en-US" sz="2092" u="none" cap="none" strike="noStrike">
                    <a:solidFill>
                      <a:srgbClr val="087E8B"/>
                    </a:solidFill>
                    <a:latin typeface="Noto Sans"/>
                    <a:ea typeface="Noto Sans"/>
                    <a:cs typeface="Noto Sans"/>
                    <a:sym typeface="Noto Sans"/>
                  </a:rPr>
                  <a:t>₺25M</a:t>
                </a:r>
                <a:endParaRPr/>
              </a:p>
            </p:txBody>
          </p:sp>
        </p:grpSp>
        <p:sp>
          <p:nvSpPr>
            <p:cNvPr id="815" name="Google Shape;815;p24"/>
            <p:cNvSpPr/>
            <p:nvPr/>
          </p:nvSpPr>
          <p:spPr>
            <a:xfrm>
              <a:off x="0" y="2904774"/>
              <a:ext cx="5091303" cy="1695450"/>
            </a:xfrm>
            <a:custGeom>
              <a:rect b="b" l="l" r="r" t="t"/>
              <a:pathLst>
                <a:path extrusionOk="0" h="1695450" w="5091303">
                  <a:moveTo>
                    <a:pt x="0" y="0"/>
                  </a:moveTo>
                  <a:lnTo>
                    <a:pt x="5091303" y="0"/>
                  </a:lnTo>
                  <a:lnTo>
                    <a:pt x="5091303" y="1695450"/>
                  </a:lnTo>
                  <a:lnTo>
                    <a:pt x="0" y="16954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grpSp>
          <p:nvGrpSpPr>
            <p:cNvPr id="816" name="Google Shape;816;p24"/>
            <p:cNvGrpSpPr/>
            <p:nvPr/>
          </p:nvGrpSpPr>
          <p:grpSpPr>
            <a:xfrm>
              <a:off x="285749" y="3180998"/>
              <a:ext cx="4519835" cy="466725"/>
              <a:chOff x="0" y="-9525"/>
              <a:chExt cx="4519835" cy="466725"/>
            </a:xfrm>
          </p:grpSpPr>
          <p:sp>
            <p:nvSpPr>
              <p:cNvPr id="817" name="Google Shape;817;p24"/>
              <p:cNvSpPr/>
              <p:nvPr/>
            </p:nvSpPr>
            <p:spPr>
              <a:xfrm>
                <a:off x="0" y="0"/>
                <a:ext cx="4519835" cy="457200"/>
              </a:xfrm>
              <a:custGeom>
                <a:rect b="b" l="l" r="r" t="t"/>
                <a:pathLst>
                  <a:path extrusionOk="0" h="457200" w="4519835">
                    <a:moveTo>
                      <a:pt x="0" y="0"/>
                    </a:moveTo>
                    <a:lnTo>
                      <a:pt x="4519835" y="0"/>
                    </a:lnTo>
                    <a:lnTo>
                      <a:pt x="4519835" y="457200"/>
                    </a:lnTo>
                    <a:lnTo>
                      <a:pt x="0" y="45720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>
                <a:noFill/>
              </a:ln>
            </p:spPr>
          </p:sp>
          <p:sp>
            <p:nvSpPr>
              <p:cNvPr id="818" name="Google Shape;818;p24"/>
              <p:cNvSpPr txBox="1"/>
              <p:nvPr/>
            </p:nvSpPr>
            <p:spPr>
              <a:xfrm>
                <a:off x="0" y="-9525"/>
                <a:ext cx="4519835" cy="4667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1995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en-US" sz="1674" u="none" cap="none" strike="noStrike">
                    <a:solidFill>
                      <a:srgbClr val="3C3C3C"/>
                    </a:solidFill>
                    <a:latin typeface="Noto Sans"/>
                    <a:ea typeface="Noto Sans"/>
                    <a:cs typeface="Noto Sans"/>
                    <a:sym typeface="Noto Sans"/>
                  </a:rPr>
                  <a:t>Break-even</a:t>
                </a:r>
                <a:endParaRPr/>
              </a:p>
            </p:txBody>
          </p:sp>
        </p:grpSp>
        <p:grpSp>
          <p:nvGrpSpPr>
            <p:cNvPr id="819" name="Google Shape;819;p24"/>
            <p:cNvGrpSpPr/>
            <p:nvPr/>
          </p:nvGrpSpPr>
          <p:grpSpPr>
            <a:xfrm>
              <a:off x="285749" y="3742974"/>
              <a:ext cx="4519835" cy="571501"/>
              <a:chOff x="0" y="0"/>
              <a:chExt cx="4519835" cy="571501"/>
            </a:xfrm>
          </p:grpSpPr>
          <p:sp>
            <p:nvSpPr>
              <p:cNvPr id="820" name="Google Shape;820;p24"/>
              <p:cNvSpPr/>
              <p:nvPr/>
            </p:nvSpPr>
            <p:spPr>
              <a:xfrm>
                <a:off x="0" y="0"/>
                <a:ext cx="4519835" cy="571501"/>
              </a:xfrm>
              <a:custGeom>
                <a:rect b="b" l="l" r="r" t="t"/>
                <a:pathLst>
                  <a:path extrusionOk="0" h="571501" w="4519835">
                    <a:moveTo>
                      <a:pt x="0" y="0"/>
                    </a:moveTo>
                    <a:lnTo>
                      <a:pt x="4519835" y="0"/>
                    </a:lnTo>
                    <a:lnTo>
                      <a:pt x="4519835" y="571501"/>
                    </a:lnTo>
                    <a:lnTo>
                      <a:pt x="0" y="571501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>
                <a:noFill/>
              </a:ln>
            </p:spPr>
          </p:sp>
          <p:sp>
            <p:nvSpPr>
              <p:cNvPr id="821" name="Google Shape;821;p24"/>
              <p:cNvSpPr txBox="1"/>
              <p:nvPr/>
            </p:nvSpPr>
            <p:spPr>
              <a:xfrm>
                <a:off x="0" y="0"/>
                <a:ext cx="4519835" cy="57150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1998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0" lang="en-US" sz="2092" u="none" cap="none" strike="noStrike">
                    <a:solidFill>
                      <a:srgbClr val="087E8B"/>
                    </a:solidFill>
                    <a:latin typeface="Noto Sans"/>
                    <a:ea typeface="Noto Sans"/>
                    <a:cs typeface="Noto Sans"/>
                    <a:sym typeface="Noto Sans"/>
                  </a:rPr>
                  <a:t>Ay 16</a:t>
                </a:r>
                <a:endParaRPr/>
              </a:p>
            </p:txBody>
          </p:sp>
        </p:grpSp>
        <p:sp>
          <p:nvSpPr>
            <p:cNvPr id="822" name="Google Shape;822;p24"/>
            <p:cNvSpPr/>
            <p:nvPr/>
          </p:nvSpPr>
          <p:spPr>
            <a:xfrm>
              <a:off x="5515645" y="2904774"/>
              <a:ext cx="5091303" cy="1695450"/>
            </a:xfrm>
            <a:custGeom>
              <a:rect b="b" l="l" r="r" t="t"/>
              <a:pathLst>
                <a:path extrusionOk="0" h="1695450" w="5091303">
                  <a:moveTo>
                    <a:pt x="0" y="0"/>
                  </a:moveTo>
                  <a:lnTo>
                    <a:pt x="5091303" y="0"/>
                  </a:lnTo>
                  <a:lnTo>
                    <a:pt x="5091303" y="1695450"/>
                  </a:lnTo>
                  <a:lnTo>
                    <a:pt x="0" y="16954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grpSp>
          <p:nvGrpSpPr>
            <p:cNvPr id="823" name="Google Shape;823;p24"/>
            <p:cNvGrpSpPr/>
            <p:nvPr/>
          </p:nvGrpSpPr>
          <p:grpSpPr>
            <a:xfrm>
              <a:off x="5801395" y="3180998"/>
              <a:ext cx="4519835" cy="466725"/>
              <a:chOff x="0" y="-9525"/>
              <a:chExt cx="4519835" cy="466725"/>
            </a:xfrm>
          </p:grpSpPr>
          <p:sp>
            <p:nvSpPr>
              <p:cNvPr id="824" name="Google Shape;824;p24"/>
              <p:cNvSpPr/>
              <p:nvPr/>
            </p:nvSpPr>
            <p:spPr>
              <a:xfrm>
                <a:off x="0" y="0"/>
                <a:ext cx="4519835" cy="457200"/>
              </a:xfrm>
              <a:custGeom>
                <a:rect b="b" l="l" r="r" t="t"/>
                <a:pathLst>
                  <a:path extrusionOk="0" h="457200" w="4519835">
                    <a:moveTo>
                      <a:pt x="0" y="0"/>
                    </a:moveTo>
                    <a:lnTo>
                      <a:pt x="4519835" y="0"/>
                    </a:lnTo>
                    <a:lnTo>
                      <a:pt x="4519835" y="457200"/>
                    </a:lnTo>
                    <a:lnTo>
                      <a:pt x="0" y="45720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>
                <a:noFill/>
              </a:ln>
            </p:spPr>
          </p:sp>
          <p:sp>
            <p:nvSpPr>
              <p:cNvPr id="825" name="Google Shape;825;p24"/>
              <p:cNvSpPr txBox="1"/>
              <p:nvPr/>
            </p:nvSpPr>
            <p:spPr>
              <a:xfrm>
                <a:off x="0" y="-9525"/>
                <a:ext cx="4519835" cy="4667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1995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en-US" sz="1674" u="none" cap="none" strike="noStrike">
                    <a:solidFill>
                      <a:srgbClr val="3C3C3C"/>
                    </a:solidFill>
                    <a:latin typeface="Noto Sans"/>
                    <a:ea typeface="Noto Sans"/>
                    <a:cs typeface="Noto Sans"/>
                    <a:sym typeface="Noto Sans"/>
                  </a:rPr>
                  <a:t>Runway</a:t>
                </a:r>
                <a:endParaRPr/>
              </a:p>
            </p:txBody>
          </p:sp>
        </p:grpSp>
        <p:grpSp>
          <p:nvGrpSpPr>
            <p:cNvPr id="826" name="Google Shape;826;p24"/>
            <p:cNvGrpSpPr/>
            <p:nvPr/>
          </p:nvGrpSpPr>
          <p:grpSpPr>
            <a:xfrm>
              <a:off x="5801395" y="3742974"/>
              <a:ext cx="4519835" cy="571501"/>
              <a:chOff x="0" y="0"/>
              <a:chExt cx="4519835" cy="571501"/>
            </a:xfrm>
          </p:grpSpPr>
          <p:sp>
            <p:nvSpPr>
              <p:cNvPr id="827" name="Google Shape;827;p24"/>
              <p:cNvSpPr/>
              <p:nvPr/>
            </p:nvSpPr>
            <p:spPr>
              <a:xfrm>
                <a:off x="0" y="0"/>
                <a:ext cx="4519835" cy="571501"/>
              </a:xfrm>
              <a:custGeom>
                <a:rect b="b" l="l" r="r" t="t"/>
                <a:pathLst>
                  <a:path extrusionOk="0" h="571501" w="4519835">
                    <a:moveTo>
                      <a:pt x="0" y="0"/>
                    </a:moveTo>
                    <a:lnTo>
                      <a:pt x="4519835" y="0"/>
                    </a:lnTo>
                    <a:lnTo>
                      <a:pt x="4519835" y="571501"/>
                    </a:lnTo>
                    <a:lnTo>
                      <a:pt x="0" y="571501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>
                <a:noFill/>
              </a:ln>
            </p:spPr>
          </p:sp>
          <p:sp>
            <p:nvSpPr>
              <p:cNvPr id="828" name="Google Shape;828;p24"/>
              <p:cNvSpPr txBox="1"/>
              <p:nvPr/>
            </p:nvSpPr>
            <p:spPr>
              <a:xfrm>
                <a:off x="0" y="0"/>
                <a:ext cx="4519835" cy="57150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1998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0" lang="en-US" sz="2092" u="none" cap="none" strike="noStrike">
                    <a:solidFill>
                      <a:srgbClr val="087E8B"/>
                    </a:solidFill>
                    <a:latin typeface="Noto Sans"/>
                    <a:ea typeface="Noto Sans"/>
                    <a:cs typeface="Noto Sans"/>
                    <a:sym typeface="Noto Sans"/>
                  </a:rPr>
                  <a:t>18 ay</a:t>
                </a:r>
                <a:endParaRPr/>
              </a:p>
            </p:txBody>
          </p:sp>
        </p:grpSp>
        <p:sp>
          <p:nvSpPr>
            <p:cNvPr id="829" name="Google Shape;829;p24"/>
            <p:cNvSpPr/>
            <p:nvPr/>
          </p:nvSpPr>
          <p:spPr>
            <a:xfrm>
              <a:off x="2969977" y="4957985"/>
              <a:ext cx="5091303" cy="1695450"/>
            </a:xfrm>
            <a:custGeom>
              <a:rect b="b" l="l" r="r" t="t"/>
              <a:pathLst>
                <a:path extrusionOk="0" h="1695450" w="5091303">
                  <a:moveTo>
                    <a:pt x="0" y="0"/>
                  </a:moveTo>
                  <a:lnTo>
                    <a:pt x="5091303" y="0"/>
                  </a:lnTo>
                  <a:lnTo>
                    <a:pt x="5091303" y="1695450"/>
                  </a:lnTo>
                  <a:lnTo>
                    <a:pt x="0" y="16954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grpSp>
          <p:nvGrpSpPr>
            <p:cNvPr id="830" name="Google Shape;830;p24"/>
            <p:cNvGrpSpPr/>
            <p:nvPr/>
          </p:nvGrpSpPr>
          <p:grpSpPr>
            <a:xfrm>
              <a:off x="3255727" y="5243735"/>
              <a:ext cx="4519835" cy="466725"/>
              <a:chOff x="0" y="-9525"/>
              <a:chExt cx="4519835" cy="466725"/>
            </a:xfrm>
          </p:grpSpPr>
          <p:sp>
            <p:nvSpPr>
              <p:cNvPr id="831" name="Google Shape;831;p24"/>
              <p:cNvSpPr/>
              <p:nvPr/>
            </p:nvSpPr>
            <p:spPr>
              <a:xfrm>
                <a:off x="0" y="0"/>
                <a:ext cx="4519835" cy="457200"/>
              </a:xfrm>
              <a:custGeom>
                <a:rect b="b" l="l" r="r" t="t"/>
                <a:pathLst>
                  <a:path extrusionOk="0" h="457200" w="4519835">
                    <a:moveTo>
                      <a:pt x="0" y="0"/>
                    </a:moveTo>
                    <a:lnTo>
                      <a:pt x="4519835" y="0"/>
                    </a:lnTo>
                    <a:lnTo>
                      <a:pt x="4519835" y="457200"/>
                    </a:lnTo>
                    <a:lnTo>
                      <a:pt x="0" y="45720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>
                <a:noFill/>
              </a:ln>
            </p:spPr>
          </p:sp>
          <p:sp>
            <p:nvSpPr>
              <p:cNvPr id="832" name="Google Shape;832;p24"/>
              <p:cNvSpPr txBox="1"/>
              <p:nvPr/>
            </p:nvSpPr>
            <p:spPr>
              <a:xfrm>
                <a:off x="0" y="-9525"/>
                <a:ext cx="4519835" cy="4667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1995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en-US" sz="1674" u="none" cap="none" strike="noStrike">
                    <a:solidFill>
                      <a:srgbClr val="3C3C3C"/>
                    </a:solidFill>
                    <a:latin typeface="Noto Sans"/>
                    <a:ea typeface="Noto Sans"/>
                    <a:cs typeface="Noto Sans"/>
                    <a:sym typeface="Noto Sans"/>
                  </a:rPr>
                  <a:t>Brüt Marj</a:t>
                </a:r>
                <a:endParaRPr/>
              </a:p>
            </p:txBody>
          </p:sp>
        </p:grpSp>
        <p:grpSp>
          <p:nvGrpSpPr>
            <p:cNvPr id="833" name="Google Shape;833;p24"/>
            <p:cNvGrpSpPr/>
            <p:nvPr/>
          </p:nvGrpSpPr>
          <p:grpSpPr>
            <a:xfrm>
              <a:off x="3255727" y="5805710"/>
              <a:ext cx="4519835" cy="571501"/>
              <a:chOff x="0" y="0"/>
              <a:chExt cx="4519835" cy="571501"/>
            </a:xfrm>
          </p:grpSpPr>
          <p:sp>
            <p:nvSpPr>
              <p:cNvPr id="834" name="Google Shape;834;p24"/>
              <p:cNvSpPr/>
              <p:nvPr/>
            </p:nvSpPr>
            <p:spPr>
              <a:xfrm>
                <a:off x="0" y="0"/>
                <a:ext cx="4519835" cy="571501"/>
              </a:xfrm>
              <a:custGeom>
                <a:rect b="b" l="l" r="r" t="t"/>
                <a:pathLst>
                  <a:path extrusionOk="0" h="571501" w="4519835">
                    <a:moveTo>
                      <a:pt x="0" y="0"/>
                    </a:moveTo>
                    <a:lnTo>
                      <a:pt x="4519835" y="0"/>
                    </a:lnTo>
                    <a:lnTo>
                      <a:pt x="4519835" y="571501"/>
                    </a:lnTo>
                    <a:lnTo>
                      <a:pt x="0" y="571501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>
                <a:noFill/>
              </a:ln>
            </p:spPr>
          </p:sp>
          <p:sp>
            <p:nvSpPr>
              <p:cNvPr id="835" name="Google Shape;835;p24"/>
              <p:cNvSpPr txBox="1"/>
              <p:nvPr/>
            </p:nvSpPr>
            <p:spPr>
              <a:xfrm>
                <a:off x="0" y="0"/>
                <a:ext cx="4519835" cy="57150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1998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0" lang="en-US" sz="2092" u="none" cap="none" strike="noStrike">
                    <a:solidFill>
                      <a:srgbClr val="087E8B"/>
                    </a:solidFill>
                    <a:latin typeface="Noto Sans"/>
                    <a:ea typeface="Noto Sans"/>
                    <a:cs typeface="Noto Sans"/>
                    <a:sym typeface="Noto Sans"/>
                  </a:rPr>
                  <a:t>%65</a:t>
                </a:r>
                <a:endParaRPr/>
              </a:p>
            </p:txBody>
          </p:sp>
        </p:grpSp>
      </p:grpSp>
      <p:grpSp>
        <p:nvGrpSpPr>
          <p:cNvPr id="836" name="Google Shape;836;p24"/>
          <p:cNvGrpSpPr/>
          <p:nvPr/>
        </p:nvGrpSpPr>
        <p:grpSpPr>
          <a:xfrm>
            <a:off x="554153" y="1761630"/>
            <a:ext cx="4198242" cy="856724"/>
            <a:chOff x="0" y="0"/>
            <a:chExt cx="5597655" cy="1142299"/>
          </a:xfrm>
        </p:grpSpPr>
        <p:sp>
          <p:nvSpPr>
            <p:cNvPr descr="preencoded.png" id="837" name="Google Shape;837;p24"/>
            <p:cNvSpPr/>
            <p:nvPr/>
          </p:nvSpPr>
          <p:spPr>
            <a:xfrm>
              <a:off x="0" y="361599"/>
              <a:ext cx="471551" cy="419100"/>
            </a:xfrm>
            <a:custGeom>
              <a:rect b="b" l="l" r="r" t="t"/>
              <a:pathLst>
                <a:path extrusionOk="0" h="419100" w="471551">
                  <a:moveTo>
                    <a:pt x="0" y="0"/>
                  </a:moveTo>
                  <a:lnTo>
                    <a:pt x="471551" y="0"/>
                  </a:lnTo>
                  <a:lnTo>
                    <a:pt x="471551" y="419100"/>
                  </a:lnTo>
                  <a:lnTo>
                    <a:pt x="0" y="41910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9">
                <a:alphaModFix/>
              </a:blip>
              <a:stretch>
                <a:fillRect b="-1749" l="0" r="12" t="-1747"/>
              </a:stretch>
            </a:blipFill>
            <a:ln>
              <a:noFill/>
            </a:ln>
          </p:spPr>
        </p:sp>
        <p:grpSp>
          <p:nvGrpSpPr>
            <p:cNvPr id="838" name="Google Shape;838;p24"/>
            <p:cNvGrpSpPr/>
            <p:nvPr/>
          </p:nvGrpSpPr>
          <p:grpSpPr>
            <a:xfrm>
              <a:off x="743996" y="0"/>
              <a:ext cx="4853659" cy="1142299"/>
              <a:chOff x="0" y="0"/>
              <a:chExt cx="4853659" cy="1142299"/>
            </a:xfrm>
          </p:grpSpPr>
          <p:sp>
            <p:nvSpPr>
              <p:cNvPr id="839" name="Google Shape;839;p24"/>
              <p:cNvSpPr/>
              <p:nvPr/>
            </p:nvSpPr>
            <p:spPr>
              <a:xfrm>
                <a:off x="0" y="0"/>
                <a:ext cx="4853659" cy="1142298"/>
              </a:xfrm>
              <a:custGeom>
                <a:rect b="b" l="l" r="r" t="t"/>
                <a:pathLst>
                  <a:path extrusionOk="0" h="1142298" w="4853659">
                    <a:moveTo>
                      <a:pt x="0" y="0"/>
                    </a:moveTo>
                    <a:lnTo>
                      <a:pt x="4853659" y="0"/>
                    </a:lnTo>
                    <a:lnTo>
                      <a:pt x="4853659" y="1142298"/>
                    </a:lnTo>
                    <a:lnTo>
                      <a:pt x="0" y="1142298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>
                <a:noFill/>
              </a:ln>
            </p:spPr>
          </p:sp>
          <p:sp>
            <p:nvSpPr>
              <p:cNvPr id="840" name="Google Shape;840;p24"/>
              <p:cNvSpPr txBox="1"/>
              <p:nvPr/>
            </p:nvSpPr>
            <p:spPr>
              <a:xfrm>
                <a:off x="0" y="9525"/>
                <a:ext cx="4853659" cy="113277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1999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0" lang="en-US" sz="2476" u="none" cap="none" strike="noStrike">
                    <a:solidFill>
                      <a:srgbClr val="0B3954"/>
                    </a:solidFill>
                    <a:latin typeface="Noto Sans"/>
                    <a:ea typeface="Noto Sans"/>
                    <a:cs typeface="Noto Sans"/>
                    <a:sym typeface="Noto Sans"/>
                  </a:rPr>
                  <a:t> Hibe / Yatırım </a:t>
                </a:r>
                <a:endParaRPr/>
              </a:p>
            </p:txBody>
          </p:sp>
        </p:grpSp>
      </p:grpSp>
      <p:grpSp>
        <p:nvGrpSpPr>
          <p:cNvPr id="841" name="Google Shape;841;p24"/>
          <p:cNvGrpSpPr/>
          <p:nvPr/>
        </p:nvGrpSpPr>
        <p:grpSpPr>
          <a:xfrm>
            <a:off x="554153" y="2928701"/>
            <a:ext cx="7955237" cy="410454"/>
            <a:chOff x="0" y="0"/>
            <a:chExt cx="10606982" cy="547272"/>
          </a:xfrm>
        </p:grpSpPr>
        <p:grpSp>
          <p:nvGrpSpPr>
            <p:cNvPr id="842" name="Google Shape;842;p24"/>
            <p:cNvGrpSpPr/>
            <p:nvPr/>
          </p:nvGrpSpPr>
          <p:grpSpPr>
            <a:xfrm>
              <a:off x="0" y="0"/>
              <a:ext cx="7343738" cy="547272"/>
              <a:chOff x="0" y="0"/>
              <a:chExt cx="7343738" cy="547272"/>
            </a:xfrm>
          </p:grpSpPr>
          <p:sp>
            <p:nvSpPr>
              <p:cNvPr id="843" name="Google Shape;843;p24"/>
              <p:cNvSpPr/>
              <p:nvPr/>
            </p:nvSpPr>
            <p:spPr>
              <a:xfrm>
                <a:off x="0" y="0"/>
                <a:ext cx="7343738" cy="547272"/>
              </a:xfrm>
              <a:custGeom>
                <a:rect b="b" l="l" r="r" t="t"/>
                <a:pathLst>
                  <a:path extrusionOk="0" h="547272" w="7343738">
                    <a:moveTo>
                      <a:pt x="0" y="0"/>
                    </a:moveTo>
                    <a:lnTo>
                      <a:pt x="7343738" y="0"/>
                    </a:lnTo>
                    <a:lnTo>
                      <a:pt x="7343738" y="547272"/>
                    </a:lnTo>
                    <a:lnTo>
                      <a:pt x="0" y="547272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>
                <a:noFill/>
              </a:ln>
            </p:spPr>
          </p:sp>
          <p:sp>
            <p:nvSpPr>
              <p:cNvPr id="844" name="Google Shape;844;p24"/>
              <p:cNvSpPr txBox="1"/>
              <p:nvPr/>
            </p:nvSpPr>
            <p:spPr>
              <a:xfrm>
                <a:off x="0" y="0"/>
                <a:ext cx="7343738" cy="54727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1998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0" lang="en-US" sz="2092" u="none" cap="none" strike="noStrike">
                    <a:solidFill>
                      <a:srgbClr val="333333"/>
                    </a:solidFill>
                    <a:latin typeface="Noto Sans"/>
                    <a:ea typeface="Noto Sans"/>
                    <a:cs typeface="Noto Sans"/>
                    <a:sym typeface="Noto Sans"/>
                  </a:rPr>
                  <a:t>TÜBİTAK BiGG:</a:t>
                </a:r>
                <a:endParaRPr/>
              </a:p>
            </p:txBody>
          </p:sp>
        </p:grpSp>
        <p:grpSp>
          <p:nvGrpSpPr>
            <p:cNvPr id="845" name="Google Shape;845;p24"/>
            <p:cNvGrpSpPr/>
            <p:nvPr/>
          </p:nvGrpSpPr>
          <p:grpSpPr>
            <a:xfrm>
              <a:off x="7608021" y="0"/>
              <a:ext cx="2998961" cy="547272"/>
              <a:chOff x="0" y="0"/>
              <a:chExt cx="2998961" cy="547272"/>
            </a:xfrm>
          </p:grpSpPr>
          <p:sp>
            <p:nvSpPr>
              <p:cNvPr id="846" name="Google Shape;846;p24"/>
              <p:cNvSpPr/>
              <p:nvPr/>
            </p:nvSpPr>
            <p:spPr>
              <a:xfrm>
                <a:off x="0" y="0"/>
                <a:ext cx="2998961" cy="547272"/>
              </a:xfrm>
              <a:custGeom>
                <a:rect b="b" l="l" r="r" t="t"/>
                <a:pathLst>
                  <a:path extrusionOk="0" h="547272" w="2998961">
                    <a:moveTo>
                      <a:pt x="0" y="0"/>
                    </a:moveTo>
                    <a:lnTo>
                      <a:pt x="2998961" y="0"/>
                    </a:lnTo>
                    <a:lnTo>
                      <a:pt x="2998961" y="547272"/>
                    </a:lnTo>
                    <a:lnTo>
                      <a:pt x="0" y="547272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>
                <a:noFill/>
              </a:ln>
            </p:spPr>
          </p:sp>
          <p:sp>
            <p:nvSpPr>
              <p:cNvPr id="847" name="Google Shape;847;p24"/>
              <p:cNvSpPr txBox="1"/>
              <p:nvPr/>
            </p:nvSpPr>
            <p:spPr>
              <a:xfrm>
                <a:off x="0" y="0"/>
                <a:ext cx="2998961" cy="54727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1998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0" lang="en-US" sz="2092" u="none" cap="none" strike="noStrike">
                    <a:solidFill>
                      <a:srgbClr val="FF6B6B"/>
                    </a:solidFill>
                    <a:latin typeface="Noto Sans"/>
                    <a:ea typeface="Noto Sans"/>
                    <a:cs typeface="Noto Sans"/>
                    <a:sym typeface="Noto Sans"/>
                  </a:rPr>
                  <a:t>₺900K</a:t>
                </a:r>
                <a:endParaRPr/>
              </a:p>
            </p:txBody>
          </p:sp>
        </p:grpSp>
      </p:grpSp>
      <p:sp>
        <p:nvSpPr>
          <p:cNvPr id="848" name="Google Shape;848;p24"/>
          <p:cNvSpPr txBox="1"/>
          <p:nvPr/>
        </p:nvSpPr>
        <p:spPr>
          <a:xfrm>
            <a:off x="4384387" y="645878"/>
            <a:ext cx="12554530" cy="6725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85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701" u="none" cap="none" strike="noStrike">
                <a:solidFill>
                  <a:srgbClr val="229799"/>
                </a:solidFill>
                <a:latin typeface="Arial"/>
                <a:ea typeface="Arial"/>
                <a:cs typeface="Arial"/>
                <a:sym typeface="Arial"/>
              </a:rPr>
              <a:t>Finansal Hedefler &amp; Kaynak Talebi</a:t>
            </a:r>
            <a:endParaRPr/>
          </a:p>
        </p:txBody>
      </p:sp>
      <p:grpSp>
        <p:nvGrpSpPr>
          <p:cNvPr id="849" name="Google Shape;849;p24"/>
          <p:cNvGrpSpPr/>
          <p:nvPr/>
        </p:nvGrpSpPr>
        <p:grpSpPr>
          <a:xfrm>
            <a:off x="554153" y="3414125"/>
            <a:ext cx="5507803" cy="724779"/>
            <a:chOff x="0" y="0"/>
            <a:chExt cx="7343738" cy="966372"/>
          </a:xfrm>
        </p:grpSpPr>
        <p:sp>
          <p:nvSpPr>
            <p:cNvPr id="850" name="Google Shape;850;p24"/>
            <p:cNvSpPr/>
            <p:nvPr/>
          </p:nvSpPr>
          <p:spPr>
            <a:xfrm>
              <a:off x="0" y="0"/>
              <a:ext cx="7343738" cy="966372"/>
            </a:xfrm>
            <a:custGeom>
              <a:rect b="b" l="l" r="r" t="t"/>
              <a:pathLst>
                <a:path extrusionOk="0" h="966372" w="7343738">
                  <a:moveTo>
                    <a:pt x="0" y="0"/>
                  </a:moveTo>
                  <a:lnTo>
                    <a:pt x="7343738" y="0"/>
                  </a:lnTo>
                  <a:lnTo>
                    <a:pt x="7343738" y="966372"/>
                  </a:lnTo>
                  <a:lnTo>
                    <a:pt x="0" y="96637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851" name="Google Shape;851;p24"/>
            <p:cNvSpPr txBox="1"/>
            <p:nvPr/>
          </p:nvSpPr>
          <p:spPr>
            <a:xfrm>
              <a:off x="0" y="0"/>
              <a:ext cx="7343738" cy="96637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003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091" u="none" cap="none" strike="noStrike">
                  <a:solidFill>
                    <a:srgbClr val="333333"/>
                  </a:solidFill>
                  <a:latin typeface="Noto Sans"/>
                  <a:ea typeface="Noto Sans"/>
                  <a:cs typeface="Noto Sans"/>
                  <a:sym typeface="Noto Sans"/>
                </a:rPr>
                <a:t>Eş Yatırım</a:t>
              </a:r>
              <a:endParaRPr/>
            </a:p>
            <a:p>
              <a:pPr indent="0" lvl="0" marL="0" marR="0" rtl="0" algn="l">
                <a:lnSpc>
                  <a:spcPct val="12003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2091" u="none" cap="none" strike="noStrike">
                <a:solidFill>
                  <a:srgbClr val="333333"/>
                </a:solidFill>
                <a:latin typeface="Noto Sans"/>
                <a:ea typeface="Noto Sans"/>
                <a:cs typeface="Noto Sans"/>
                <a:sym typeface="Noto Sans"/>
              </a:endParaRPr>
            </a:p>
          </p:txBody>
        </p:sp>
      </p:grpSp>
      <p:grpSp>
        <p:nvGrpSpPr>
          <p:cNvPr id="852" name="Google Shape;852;p24"/>
          <p:cNvGrpSpPr/>
          <p:nvPr/>
        </p:nvGrpSpPr>
        <p:grpSpPr>
          <a:xfrm>
            <a:off x="6260168" y="3414125"/>
            <a:ext cx="2249220" cy="410454"/>
            <a:chOff x="0" y="0"/>
            <a:chExt cx="2998961" cy="547272"/>
          </a:xfrm>
        </p:grpSpPr>
        <p:sp>
          <p:nvSpPr>
            <p:cNvPr id="853" name="Google Shape;853;p24"/>
            <p:cNvSpPr/>
            <p:nvPr/>
          </p:nvSpPr>
          <p:spPr>
            <a:xfrm>
              <a:off x="0" y="0"/>
              <a:ext cx="2998961" cy="547272"/>
            </a:xfrm>
            <a:custGeom>
              <a:rect b="b" l="l" r="r" t="t"/>
              <a:pathLst>
                <a:path extrusionOk="0" h="547272" w="2998961">
                  <a:moveTo>
                    <a:pt x="0" y="0"/>
                  </a:moveTo>
                  <a:lnTo>
                    <a:pt x="2998961" y="0"/>
                  </a:lnTo>
                  <a:lnTo>
                    <a:pt x="2998961" y="547272"/>
                  </a:lnTo>
                  <a:lnTo>
                    <a:pt x="0" y="54727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854" name="Google Shape;854;p24"/>
            <p:cNvSpPr txBox="1"/>
            <p:nvPr/>
          </p:nvSpPr>
          <p:spPr>
            <a:xfrm>
              <a:off x="0" y="0"/>
              <a:ext cx="2998961" cy="54727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1998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092" u="none" cap="none" strike="noStrike">
                  <a:solidFill>
                    <a:srgbClr val="FF6B6B"/>
                  </a:solidFill>
                  <a:latin typeface="Noto Sans"/>
                  <a:ea typeface="Noto Sans"/>
                  <a:cs typeface="Noto Sans"/>
                  <a:sym typeface="Noto Sans"/>
                </a:rPr>
                <a:t>₺600K</a:t>
              </a:r>
              <a:endParaRPr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FCFC"/>
        </a:solidFill>
      </p:bgPr>
    </p:bg>
    <p:spTree>
      <p:nvGrpSpPr>
        <p:cNvPr id="858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p25"/>
          <p:cNvSpPr txBox="1"/>
          <p:nvPr/>
        </p:nvSpPr>
        <p:spPr>
          <a:xfrm>
            <a:off x="2907026" y="1638705"/>
            <a:ext cx="15380974" cy="183957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85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456" u="none" cap="none" strike="noStrike">
                <a:solidFill>
                  <a:srgbClr val="229799"/>
                </a:solidFill>
                <a:latin typeface="Arial"/>
                <a:ea typeface="Arial"/>
                <a:cs typeface="Arial"/>
                <a:sym typeface="Arial"/>
              </a:rPr>
              <a:t>Teşekkürler!</a:t>
            </a:r>
            <a:endParaRPr/>
          </a:p>
        </p:txBody>
      </p:sp>
      <p:sp>
        <p:nvSpPr>
          <p:cNvPr id="860" name="Google Shape;860;p25"/>
          <p:cNvSpPr txBox="1"/>
          <p:nvPr/>
        </p:nvSpPr>
        <p:spPr>
          <a:xfrm>
            <a:off x="10879183" y="5379892"/>
            <a:ext cx="2650153" cy="413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9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63" u="none" cap="none" strike="noStrike">
                <a:solidFill>
                  <a:srgbClr val="229799"/>
                </a:solidFill>
                <a:latin typeface="Arial"/>
                <a:ea typeface="Arial"/>
                <a:cs typeface="Arial"/>
                <a:sym typeface="Arial"/>
              </a:rPr>
              <a:t>E- posta</a:t>
            </a:r>
            <a:endParaRPr/>
          </a:p>
        </p:txBody>
      </p:sp>
      <p:sp>
        <p:nvSpPr>
          <p:cNvPr id="861" name="Google Shape;861;p25"/>
          <p:cNvSpPr txBox="1"/>
          <p:nvPr/>
        </p:nvSpPr>
        <p:spPr>
          <a:xfrm>
            <a:off x="10879183" y="5959933"/>
            <a:ext cx="4935175" cy="3436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2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11" u="none" cap="none" strike="noStrike">
                <a:solidFill>
                  <a:srgbClr val="229799"/>
                </a:solidFill>
                <a:latin typeface="Arial"/>
                <a:ea typeface="Arial"/>
                <a:cs typeface="Arial"/>
                <a:sym typeface="Arial"/>
              </a:rPr>
              <a:t>edizsuleymanoglu2022@gmail.com</a:t>
            </a:r>
            <a:endParaRPr/>
          </a:p>
        </p:txBody>
      </p:sp>
      <p:grpSp>
        <p:nvGrpSpPr>
          <p:cNvPr id="862" name="Google Shape;862;p25"/>
          <p:cNvGrpSpPr/>
          <p:nvPr/>
        </p:nvGrpSpPr>
        <p:grpSpPr>
          <a:xfrm>
            <a:off x="3763923" y="5398942"/>
            <a:ext cx="3218439" cy="931153"/>
            <a:chOff x="0" y="-38100"/>
            <a:chExt cx="4291252" cy="1241537"/>
          </a:xfrm>
        </p:grpSpPr>
        <p:sp>
          <p:nvSpPr>
            <p:cNvPr id="863" name="Google Shape;863;p25"/>
            <p:cNvSpPr txBox="1"/>
            <p:nvPr/>
          </p:nvSpPr>
          <p:spPr>
            <a:xfrm>
              <a:off x="0" y="-38100"/>
              <a:ext cx="2037775" cy="49350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just">
                <a:lnSpc>
                  <a:spcPct val="13999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303" u="none" cap="none" strike="noStrike">
                  <a:solidFill>
                    <a:srgbClr val="229799"/>
                  </a:solidFill>
                  <a:latin typeface="Arial"/>
                  <a:ea typeface="Arial"/>
                  <a:cs typeface="Arial"/>
                  <a:sym typeface="Arial"/>
                </a:rPr>
                <a:t>Telefon</a:t>
              </a:r>
              <a:endParaRPr/>
            </a:p>
          </p:txBody>
        </p:sp>
        <p:sp>
          <p:nvSpPr>
            <p:cNvPr id="864" name="Google Shape;864;p25"/>
            <p:cNvSpPr txBox="1"/>
            <p:nvPr/>
          </p:nvSpPr>
          <p:spPr>
            <a:xfrm>
              <a:off x="0" y="713194"/>
              <a:ext cx="4291252" cy="4902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3999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303" u="none" cap="none" strike="noStrike">
                  <a:solidFill>
                    <a:srgbClr val="229799"/>
                  </a:solidFill>
                  <a:latin typeface="Arial"/>
                  <a:ea typeface="Arial"/>
                  <a:cs typeface="Arial"/>
                  <a:sym typeface="Arial"/>
                </a:rPr>
                <a:t>+90 553 305 1853</a:t>
              </a:r>
              <a:endParaRPr/>
            </a:p>
          </p:txBody>
        </p:sp>
      </p:grpSp>
      <p:sp>
        <p:nvSpPr>
          <p:cNvPr id="865" name="Google Shape;865;p25"/>
          <p:cNvSpPr txBox="1"/>
          <p:nvPr/>
        </p:nvSpPr>
        <p:spPr>
          <a:xfrm>
            <a:off x="7176740" y="7020539"/>
            <a:ext cx="2731434" cy="413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9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63" u="none" cap="none" strike="noStrike">
                <a:solidFill>
                  <a:srgbClr val="229799"/>
                </a:solidFill>
                <a:latin typeface="Arial"/>
                <a:ea typeface="Arial"/>
                <a:cs typeface="Arial"/>
                <a:sym typeface="Arial"/>
              </a:rPr>
              <a:t>LinkedIn</a:t>
            </a:r>
            <a:endParaRPr/>
          </a:p>
        </p:txBody>
      </p:sp>
      <p:sp>
        <p:nvSpPr>
          <p:cNvPr id="866" name="Google Shape;866;p25"/>
          <p:cNvSpPr txBox="1"/>
          <p:nvPr/>
        </p:nvSpPr>
        <p:spPr>
          <a:xfrm>
            <a:off x="7176740" y="7591055"/>
            <a:ext cx="5175380" cy="3808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55" u="none" cap="none" strike="noStrike">
                <a:solidFill>
                  <a:srgbClr val="229799"/>
                </a:solidFill>
                <a:latin typeface="Arial"/>
                <a:ea typeface="Arial"/>
                <a:cs typeface="Arial"/>
                <a:sym typeface="Arial"/>
              </a:rPr>
              <a:t>linkedin.com/in/edizsyuleymanoglu</a:t>
            </a:r>
            <a:endParaRPr/>
          </a:p>
        </p:txBody>
      </p:sp>
      <p:sp>
        <p:nvSpPr>
          <p:cNvPr id="867" name="Google Shape;867;p25"/>
          <p:cNvSpPr/>
          <p:nvPr/>
        </p:nvSpPr>
        <p:spPr>
          <a:xfrm>
            <a:off x="12404562" y="-4232744"/>
            <a:ext cx="9222477" cy="9376244"/>
          </a:xfrm>
          <a:custGeom>
            <a:rect b="b" l="l" r="r" t="t"/>
            <a:pathLst>
              <a:path extrusionOk="0" h="9376244" w="9222477">
                <a:moveTo>
                  <a:pt x="0" y="0"/>
                </a:moveTo>
                <a:lnTo>
                  <a:pt x="9222477" y="0"/>
                </a:lnTo>
                <a:lnTo>
                  <a:pt x="9222477" y="9376244"/>
                </a:lnTo>
                <a:lnTo>
                  <a:pt x="0" y="93762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75000"/>
            </a:blip>
            <a:stretch>
              <a:fillRect b="0" l="-1666" r="0" t="0"/>
            </a:stretch>
          </a:blipFill>
          <a:ln>
            <a:noFill/>
          </a:ln>
        </p:spPr>
      </p:sp>
      <p:sp>
        <p:nvSpPr>
          <p:cNvPr id="868" name="Google Shape;868;p25"/>
          <p:cNvSpPr/>
          <p:nvPr/>
        </p:nvSpPr>
        <p:spPr>
          <a:xfrm>
            <a:off x="0" y="0"/>
            <a:ext cx="2478941" cy="1124355"/>
          </a:xfrm>
          <a:custGeom>
            <a:rect b="b" l="l" r="r" t="t"/>
            <a:pathLst>
              <a:path extrusionOk="0" h="1124355" w="2478941">
                <a:moveTo>
                  <a:pt x="0" y="0"/>
                </a:moveTo>
                <a:lnTo>
                  <a:pt x="2478941" y="0"/>
                </a:lnTo>
                <a:lnTo>
                  <a:pt x="2478941" y="1124355"/>
                </a:lnTo>
                <a:lnTo>
                  <a:pt x="0" y="112435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67006" l="0" r="0" t="-53461"/>
            </a:stretch>
          </a:blipFill>
          <a:ln>
            <a:noFill/>
          </a:ln>
        </p:spPr>
      </p:sp>
      <p:grpSp>
        <p:nvGrpSpPr>
          <p:cNvPr id="869" name="Google Shape;869;p25"/>
          <p:cNvGrpSpPr/>
          <p:nvPr/>
        </p:nvGrpSpPr>
        <p:grpSpPr>
          <a:xfrm>
            <a:off x="2019630" y="8162417"/>
            <a:ext cx="14248741" cy="1728319"/>
            <a:chOff x="0" y="0"/>
            <a:chExt cx="15447578" cy="1873734"/>
          </a:xfrm>
        </p:grpSpPr>
        <p:sp>
          <p:nvSpPr>
            <p:cNvPr id="870" name="Google Shape;870;p25"/>
            <p:cNvSpPr/>
            <p:nvPr/>
          </p:nvSpPr>
          <p:spPr>
            <a:xfrm>
              <a:off x="0" y="0"/>
              <a:ext cx="15447578" cy="1873734"/>
            </a:xfrm>
            <a:custGeom>
              <a:rect b="b" l="l" r="r" t="t"/>
              <a:pathLst>
                <a:path extrusionOk="0" h="1873734" w="15447578">
                  <a:moveTo>
                    <a:pt x="0" y="0"/>
                  </a:moveTo>
                  <a:lnTo>
                    <a:pt x="15447578" y="0"/>
                  </a:lnTo>
                  <a:lnTo>
                    <a:pt x="15447578" y="1873734"/>
                  </a:lnTo>
                  <a:lnTo>
                    <a:pt x="0" y="187373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871" name="Google Shape;871;p25"/>
            <p:cNvSpPr txBox="1"/>
            <p:nvPr/>
          </p:nvSpPr>
          <p:spPr>
            <a:xfrm>
              <a:off x="0" y="0"/>
              <a:ext cx="15447577" cy="187373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4050" u="none" cap="none" strike="noStrike">
                  <a:solidFill>
                    <a:srgbClr val="229799"/>
                  </a:solidFill>
                  <a:latin typeface="Noto Sans"/>
                  <a:ea typeface="Noto Sans"/>
                  <a:cs typeface="Noto Sans"/>
                  <a:sym typeface="Noto Sans"/>
                </a:rPr>
                <a:t>Enerjiyi Türet, Karbonu Yönet, Değeri Paylaş</a:t>
              </a:r>
              <a:endParaRPr/>
            </a:p>
          </p:txBody>
        </p:sp>
      </p:grpSp>
      <p:grpSp>
        <p:nvGrpSpPr>
          <p:cNvPr id="872" name="Google Shape;872;p25"/>
          <p:cNvGrpSpPr/>
          <p:nvPr/>
        </p:nvGrpSpPr>
        <p:grpSpPr>
          <a:xfrm>
            <a:off x="5027930" y="3478283"/>
            <a:ext cx="8232140" cy="1514344"/>
            <a:chOff x="0" y="0"/>
            <a:chExt cx="10976187" cy="2019125"/>
          </a:xfrm>
        </p:grpSpPr>
        <p:grpSp>
          <p:nvGrpSpPr>
            <p:cNvPr id="873" name="Google Shape;873;p25"/>
            <p:cNvGrpSpPr/>
            <p:nvPr/>
          </p:nvGrpSpPr>
          <p:grpSpPr>
            <a:xfrm>
              <a:off x="0" y="0"/>
              <a:ext cx="10976187" cy="1730212"/>
              <a:chOff x="0" y="0"/>
              <a:chExt cx="7978155" cy="1257622"/>
            </a:xfrm>
          </p:grpSpPr>
          <p:sp>
            <p:nvSpPr>
              <p:cNvPr id="874" name="Google Shape;874;p25"/>
              <p:cNvSpPr/>
              <p:nvPr/>
            </p:nvSpPr>
            <p:spPr>
              <a:xfrm>
                <a:off x="0" y="0"/>
                <a:ext cx="7978155" cy="1257622"/>
              </a:xfrm>
              <a:custGeom>
                <a:rect b="b" l="l" r="r" t="t"/>
                <a:pathLst>
                  <a:path extrusionOk="0" h="1257622" w="7978155">
                    <a:moveTo>
                      <a:pt x="0" y="0"/>
                    </a:moveTo>
                    <a:lnTo>
                      <a:pt x="7978155" y="0"/>
                    </a:lnTo>
                    <a:lnTo>
                      <a:pt x="7978155" y="1257622"/>
                    </a:lnTo>
                    <a:lnTo>
                      <a:pt x="0" y="1257622"/>
                    </a:lnTo>
                    <a:close/>
                  </a:path>
                </a:pathLst>
              </a:custGeom>
              <a:solidFill>
                <a:srgbClr val="0C1A25">
                  <a:alpha val="0"/>
                </a:srgbClr>
              </a:solidFill>
              <a:ln>
                <a:noFill/>
              </a:ln>
            </p:spPr>
          </p:sp>
          <p:sp>
            <p:nvSpPr>
              <p:cNvPr id="875" name="Google Shape;875;p25"/>
              <p:cNvSpPr txBox="1"/>
              <p:nvPr/>
            </p:nvSpPr>
            <p:spPr>
              <a:xfrm>
                <a:off x="0" y="0"/>
                <a:ext cx="7978155" cy="125762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0" lang="en-US" sz="2700" u="none" cap="none" strike="noStrike">
                    <a:solidFill>
                      <a:srgbClr val="229799"/>
                    </a:solidFill>
                    <a:latin typeface="Arial"/>
                    <a:ea typeface="Arial"/>
                    <a:cs typeface="Arial"/>
                    <a:sym typeface="Arial"/>
                  </a:rPr>
                  <a:t>Ediz Süleymanoğlu </a:t>
                </a:r>
                <a:endParaRPr/>
              </a:p>
            </p:txBody>
          </p:sp>
        </p:grpSp>
        <p:sp>
          <p:nvSpPr>
            <p:cNvPr id="876" name="Google Shape;876;p25"/>
            <p:cNvSpPr txBox="1"/>
            <p:nvPr/>
          </p:nvSpPr>
          <p:spPr>
            <a:xfrm>
              <a:off x="1871664" y="1441299"/>
              <a:ext cx="7232859" cy="57782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2000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884" u="none" cap="none" strike="noStrike">
                  <a:solidFill>
                    <a:srgbClr val="229799"/>
                  </a:solidFill>
                  <a:latin typeface="Noto Sans"/>
                  <a:ea typeface="Noto Sans"/>
                  <a:cs typeface="Noto Sans"/>
                  <a:sym typeface="Noto Sans"/>
                </a:rPr>
                <a:t>Kurucu • Ürün &amp; İş Model Lideri</a:t>
              </a:r>
              <a:endParaRPr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FCFC"/>
        </a:solidFill>
      </p:bgPr>
    </p:bg>
    <p:spTree>
      <p:nvGrpSpPr>
        <p:cNvPr id="880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p26"/>
          <p:cNvSpPr/>
          <p:nvPr/>
        </p:nvSpPr>
        <p:spPr>
          <a:xfrm>
            <a:off x="4000500" y="0"/>
            <a:ext cx="10287000" cy="10287000"/>
          </a:xfrm>
          <a:custGeom>
            <a:rect b="b" l="l" r="r" t="t"/>
            <a:pathLst>
              <a:path extrusionOk="0" h="10287000" w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82" name="Google Shape;882;p26"/>
          <p:cNvSpPr/>
          <p:nvPr/>
        </p:nvSpPr>
        <p:spPr>
          <a:xfrm>
            <a:off x="13800779" y="-2193350"/>
            <a:ext cx="8239900" cy="8229600"/>
          </a:xfrm>
          <a:custGeom>
            <a:rect b="b" l="l" r="r" t="t"/>
            <a:pathLst>
              <a:path extrusionOk="0" h="8229600" w="8239900">
                <a:moveTo>
                  <a:pt x="0" y="0"/>
                </a:moveTo>
                <a:lnTo>
                  <a:pt x="8239900" y="0"/>
                </a:lnTo>
                <a:lnTo>
                  <a:pt x="82399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83" name="Google Shape;883;p26"/>
          <p:cNvSpPr/>
          <p:nvPr/>
        </p:nvSpPr>
        <p:spPr>
          <a:xfrm>
            <a:off x="0" y="0"/>
            <a:ext cx="2478941" cy="1124355"/>
          </a:xfrm>
          <a:custGeom>
            <a:rect b="b" l="l" r="r" t="t"/>
            <a:pathLst>
              <a:path extrusionOk="0" h="1124355" w="2478941">
                <a:moveTo>
                  <a:pt x="0" y="0"/>
                </a:moveTo>
                <a:lnTo>
                  <a:pt x="2478941" y="0"/>
                </a:lnTo>
                <a:lnTo>
                  <a:pt x="2478941" y="1124355"/>
                </a:lnTo>
                <a:lnTo>
                  <a:pt x="0" y="112435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-67006" l="0" r="0" t="-53461"/>
            </a:stretch>
          </a:blipFill>
          <a:ln>
            <a:noFill/>
          </a:ln>
        </p:spPr>
      </p:sp>
      <p:sp>
        <p:nvSpPr>
          <p:cNvPr id="884" name="Google Shape;884;p26"/>
          <p:cNvSpPr/>
          <p:nvPr/>
        </p:nvSpPr>
        <p:spPr>
          <a:xfrm>
            <a:off x="15809059" y="9162645"/>
            <a:ext cx="2478941" cy="1124355"/>
          </a:xfrm>
          <a:custGeom>
            <a:rect b="b" l="l" r="r" t="t"/>
            <a:pathLst>
              <a:path extrusionOk="0" h="1124355" w="2478941">
                <a:moveTo>
                  <a:pt x="0" y="0"/>
                </a:moveTo>
                <a:lnTo>
                  <a:pt x="2478941" y="0"/>
                </a:lnTo>
                <a:lnTo>
                  <a:pt x="2478941" y="1124355"/>
                </a:lnTo>
                <a:lnTo>
                  <a:pt x="0" y="112435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-67006" l="0" r="0" t="-53461"/>
            </a:stretch>
          </a:blipFill>
          <a:ln>
            <a:noFill/>
          </a:ln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FCFC"/>
        </a:solid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4"/>
          <p:cNvSpPr/>
          <p:nvPr/>
        </p:nvSpPr>
        <p:spPr>
          <a:xfrm>
            <a:off x="12250795" y="-4232744"/>
            <a:ext cx="9376244" cy="9376244"/>
          </a:xfrm>
          <a:custGeom>
            <a:rect b="b" l="l" r="r" t="t"/>
            <a:pathLst>
              <a:path extrusionOk="0" h="9376244" w="9376244">
                <a:moveTo>
                  <a:pt x="0" y="0"/>
                </a:moveTo>
                <a:lnTo>
                  <a:pt x="9376244" y="0"/>
                </a:lnTo>
                <a:lnTo>
                  <a:pt x="9376244" y="9376244"/>
                </a:lnTo>
                <a:lnTo>
                  <a:pt x="0" y="93762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75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00" name="Google Shape;100;p14"/>
          <p:cNvSpPr/>
          <p:nvPr/>
        </p:nvSpPr>
        <p:spPr>
          <a:xfrm>
            <a:off x="11143067" y="2756899"/>
            <a:ext cx="7144933" cy="4773203"/>
          </a:xfrm>
          <a:custGeom>
            <a:rect b="b" l="l" r="r" t="t"/>
            <a:pathLst>
              <a:path extrusionOk="0" h="4773203" w="7144933">
                <a:moveTo>
                  <a:pt x="0" y="0"/>
                </a:moveTo>
                <a:lnTo>
                  <a:pt x="7144933" y="0"/>
                </a:lnTo>
                <a:lnTo>
                  <a:pt x="7144933" y="4773202"/>
                </a:lnTo>
                <a:lnTo>
                  <a:pt x="0" y="477320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323" r="-323" t="0"/>
            </a:stretch>
          </a:blipFill>
          <a:ln>
            <a:noFill/>
          </a:ln>
        </p:spPr>
      </p:sp>
      <p:sp>
        <p:nvSpPr>
          <p:cNvPr id="101" name="Google Shape;101;p14"/>
          <p:cNvSpPr txBox="1"/>
          <p:nvPr/>
        </p:nvSpPr>
        <p:spPr>
          <a:xfrm>
            <a:off x="1028700" y="2546117"/>
            <a:ext cx="8848647" cy="11121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84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9372" u="none" cap="none" strike="noStrike">
                <a:solidFill>
                  <a:srgbClr val="229799"/>
                </a:solidFill>
                <a:latin typeface="Arial"/>
                <a:ea typeface="Arial"/>
                <a:cs typeface="Arial"/>
                <a:sym typeface="Arial"/>
              </a:rPr>
              <a:t>Ne Yapıyoruz?</a:t>
            </a:r>
            <a:endParaRPr/>
          </a:p>
        </p:txBody>
      </p:sp>
      <p:sp>
        <p:nvSpPr>
          <p:cNvPr id="102" name="Google Shape;102;p14"/>
          <p:cNvSpPr txBox="1"/>
          <p:nvPr/>
        </p:nvSpPr>
        <p:spPr>
          <a:xfrm>
            <a:off x="625391" y="5263389"/>
            <a:ext cx="9655266" cy="26155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970" u="none" cap="none" strike="noStrike">
                <a:solidFill>
                  <a:srgbClr val="0B2739"/>
                </a:solidFill>
                <a:latin typeface="Arial"/>
                <a:ea typeface="Arial"/>
                <a:cs typeface="Arial"/>
                <a:sym typeface="Arial"/>
              </a:rPr>
              <a:t>AEMOS Voltura</a:t>
            </a:r>
            <a:r>
              <a:rPr b="1" i="0" lang="en-US" sz="2970" u="none" cap="none" strike="noStrike">
                <a:solidFill>
                  <a:srgbClr val="229799"/>
                </a:solidFill>
                <a:latin typeface="Arial"/>
                <a:ea typeface="Arial"/>
                <a:cs typeface="Arial"/>
                <a:sym typeface="Arial"/>
              </a:rPr>
              <a:t>, OSB ve KOBİ’lerin yükselen enerji maliyetlerini </a:t>
            </a:r>
            <a:r>
              <a:rPr b="1" i="0" lang="en-US" sz="2970" u="none" cap="none" strike="noStrike">
                <a:solidFill>
                  <a:srgbClr val="0B2739"/>
                </a:solidFill>
                <a:latin typeface="Arial"/>
                <a:ea typeface="Arial"/>
                <a:cs typeface="Arial"/>
                <a:sym typeface="Arial"/>
              </a:rPr>
              <a:t>yapay zekâ destekli dijital ikizle</a:t>
            </a:r>
            <a:r>
              <a:rPr b="1" i="0" lang="en-US" sz="2970" u="none" cap="none" strike="noStrike">
                <a:solidFill>
                  <a:srgbClr val="229799"/>
                </a:solidFill>
                <a:latin typeface="Arial"/>
                <a:ea typeface="Arial"/>
                <a:cs typeface="Arial"/>
                <a:sym typeface="Arial"/>
              </a:rPr>
              <a:t> minimize eden  ve </a:t>
            </a:r>
            <a:r>
              <a:rPr b="1" i="0" lang="en-US" sz="2970" u="none" cap="none" strike="noStrike">
                <a:solidFill>
                  <a:srgbClr val="0B2739"/>
                </a:solidFill>
                <a:latin typeface="Arial"/>
                <a:ea typeface="Arial"/>
                <a:cs typeface="Arial"/>
                <a:sym typeface="Arial"/>
              </a:rPr>
              <a:t>blokzincir tabanlı P2P ticaretle</a:t>
            </a:r>
            <a:r>
              <a:rPr b="1" i="0" lang="en-US" sz="2970" u="none" cap="none" strike="noStrike">
                <a:solidFill>
                  <a:srgbClr val="229799"/>
                </a:solidFill>
                <a:latin typeface="Arial"/>
                <a:ea typeface="Arial"/>
                <a:cs typeface="Arial"/>
                <a:sym typeface="Arial"/>
              </a:rPr>
              <a:t> fazla enerjiyi gelire dönüştüren yenilikçi entegre bir platform sunuyor.   </a:t>
            </a:r>
            <a:endParaRPr/>
          </a:p>
        </p:txBody>
      </p:sp>
      <p:sp>
        <p:nvSpPr>
          <p:cNvPr id="103" name="Google Shape;103;p14"/>
          <p:cNvSpPr/>
          <p:nvPr/>
        </p:nvSpPr>
        <p:spPr>
          <a:xfrm>
            <a:off x="0" y="0"/>
            <a:ext cx="2478941" cy="1124355"/>
          </a:xfrm>
          <a:custGeom>
            <a:rect b="b" l="l" r="r" t="t"/>
            <a:pathLst>
              <a:path extrusionOk="0" h="1124355" w="2478941">
                <a:moveTo>
                  <a:pt x="0" y="0"/>
                </a:moveTo>
                <a:lnTo>
                  <a:pt x="2478941" y="0"/>
                </a:lnTo>
                <a:lnTo>
                  <a:pt x="2478941" y="1124355"/>
                </a:lnTo>
                <a:lnTo>
                  <a:pt x="0" y="112435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-67006" l="0" r="0" t="-53461"/>
            </a:stretch>
          </a:blipFill>
          <a:ln>
            <a:noFill/>
          </a:ln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FCFC"/>
        </a:solid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" name="Google Shape;108;p15"/>
          <p:cNvGrpSpPr/>
          <p:nvPr/>
        </p:nvGrpSpPr>
        <p:grpSpPr>
          <a:xfrm>
            <a:off x="9144000" y="4302405"/>
            <a:ext cx="417145" cy="228126"/>
            <a:chOff x="0" y="-38100"/>
            <a:chExt cx="812800" cy="444500"/>
          </a:xfrm>
        </p:grpSpPr>
        <p:sp>
          <p:nvSpPr>
            <p:cNvPr id="109" name="Google Shape;109;p15"/>
            <p:cNvSpPr/>
            <p:nvPr/>
          </p:nvSpPr>
          <p:spPr>
            <a:xfrm>
              <a:off x="0" y="0"/>
              <a:ext cx="812800" cy="406400"/>
            </a:xfrm>
            <a:custGeom>
              <a:rect b="b" l="l" r="r" t="t"/>
              <a:pathLst>
                <a:path extrusionOk="0" h="406400" w="812800">
                  <a:moveTo>
                    <a:pt x="0" y="0"/>
                  </a:moveTo>
                  <a:lnTo>
                    <a:pt x="609600" y="0"/>
                  </a:lnTo>
                  <a:lnTo>
                    <a:pt x="812800" y="203200"/>
                  </a:lnTo>
                  <a:lnTo>
                    <a:pt x="6096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9799"/>
            </a:solidFill>
            <a:ln>
              <a:noFill/>
            </a:ln>
          </p:spPr>
        </p:sp>
        <p:sp>
          <p:nvSpPr>
            <p:cNvPr id="110" name="Google Shape;110;p15"/>
            <p:cNvSpPr txBox="1"/>
            <p:nvPr/>
          </p:nvSpPr>
          <p:spPr>
            <a:xfrm>
              <a:off x="177800" y="-38100"/>
              <a:ext cx="558800" cy="44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1" name="Google Shape;111;p15"/>
          <p:cNvGrpSpPr/>
          <p:nvPr/>
        </p:nvGrpSpPr>
        <p:grpSpPr>
          <a:xfrm>
            <a:off x="9144000" y="5512560"/>
            <a:ext cx="417145" cy="228126"/>
            <a:chOff x="0" y="-38100"/>
            <a:chExt cx="812800" cy="444500"/>
          </a:xfrm>
        </p:grpSpPr>
        <p:sp>
          <p:nvSpPr>
            <p:cNvPr id="112" name="Google Shape;112;p15"/>
            <p:cNvSpPr/>
            <p:nvPr/>
          </p:nvSpPr>
          <p:spPr>
            <a:xfrm>
              <a:off x="0" y="0"/>
              <a:ext cx="812800" cy="406400"/>
            </a:xfrm>
            <a:custGeom>
              <a:rect b="b" l="l" r="r" t="t"/>
              <a:pathLst>
                <a:path extrusionOk="0" h="406400" w="812800">
                  <a:moveTo>
                    <a:pt x="0" y="0"/>
                  </a:moveTo>
                  <a:lnTo>
                    <a:pt x="609600" y="0"/>
                  </a:lnTo>
                  <a:lnTo>
                    <a:pt x="812800" y="203200"/>
                  </a:lnTo>
                  <a:lnTo>
                    <a:pt x="6096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9799"/>
            </a:solidFill>
            <a:ln>
              <a:noFill/>
            </a:ln>
          </p:spPr>
        </p:sp>
        <p:sp>
          <p:nvSpPr>
            <p:cNvPr id="113" name="Google Shape;113;p15"/>
            <p:cNvSpPr txBox="1"/>
            <p:nvPr/>
          </p:nvSpPr>
          <p:spPr>
            <a:xfrm>
              <a:off x="177800" y="-38100"/>
              <a:ext cx="558800" cy="44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4" name="Google Shape;114;p15"/>
          <p:cNvGrpSpPr/>
          <p:nvPr/>
        </p:nvGrpSpPr>
        <p:grpSpPr>
          <a:xfrm>
            <a:off x="9144000" y="6605516"/>
            <a:ext cx="417145" cy="228126"/>
            <a:chOff x="0" y="-38100"/>
            <a:chExt cx="812800" cy="444500"/>
          </a:xfrm>
        </p:grpSpPr>
        <p:sp>
          <p:nvSpPr>
            <p:cNvPr id="115" name="Google Shape;115;p15"/>
            <p:cNvSpPr/>
            <p:nvPr/>
          </p:nvSpPr>
          <p:spPr>
            <a:xfrm>
              <a:off x="0" y="0"/>
              <a:ext cx="812800" cy="406400"/>
            </a:xfrm>
            <a:custGeom>
              <a:rect b="b" l="l" r="r" t="t"/>
              <a:pathLst>
                <a:path extrusionOk="0" h="406400" w="812800">
                  <a:moveTo>
                    <a:pt x="0" y="0"/>
                  </a:moveTo>
                  <a:lnTo>
                    <a:pt x="609600" y="0"/>
                  </a:lnTo>
                  <a:lnTo>
                    <a:pt x="812800" y="203200"/>
                  </a:lnTo>
                  <a:lnTo>
                    <a:pt x="6096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9799"/>
            </a:solidFill>
            <a:ln>
              <a:noFill/>
            </a:ln>
          </p:spPr>
        </p:sp>
        <p:sp>
          <p:nvSpPr>
            <p:cNvPr id="116" name="Google Shape;116;p15"/>
            <p:cNvSpPr txBox="1"/>
            <p:nvPr/>
          </p:nvSpPr>
          <p:spPr>
            <a:xfrm>
              <a:off x="177800" y="-38100"/>
              <a:ext cx="558800" cy="44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7" name="Google Shape;117;p15"/>
          <p:cNvSpPr/>
          <p:nvPr/>
        </p:nvSpPr>
        <p:spPr>
          <a:xfrm>
            <a:off x="12250795" y="-4232744"/>
            <a:ext cx="9376244" cy="9376244"/>
          </a:xfrm>
          <a:custGeom>
            <a:rect b="b" l="l" r="r" t="t"/>
            <a:pathLst>
              <a:path extrusionOk="0" h="9376244" w="9376244">
                <a:moveTo>
                  <a:pt x="0" y="0"/>
                </a:moveTo>
                <a:lnTo>
                  <a:pt x="9376244" y="0"/>
                </a:lnTo>
                <a:lnTo>
                  <a:pt x="9376244" y="9376244"/>
                </a:lnTo>
                <a:lnTo>
                  <a:pt x="0" y="93762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75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18" name="Google Shape;118;p15"/>
          <p:cNvSpPr/>
          <p:nvPr/>
        </p:nvSpPr>
        <p:spPr>
          <a:xfrm>
            <a:off x="0" y="0"/>
            <a:ext cx="2478941" cy="1124355"/>
          </a:xfrm>
          <a:custGeom>
            <a:rect b="b" l="l" r="r" t="t"/>
            <a:pathLst>
              <a:path extrusionOk="0" h="1124355" w="2478941">
                <a:moveTo>
                  <a:pt x="0" y="0"/>
                </a:moveTo>
                <a:lnTo>
                  <a:pt x="2478941" y="0"/>
                </a:lnTo>
                <a:lnTo>
                  <a:pt x="2478941" y="1124355"/>
                </a:lnTo>
                <a:lnTo>
                  <a:pt x="0" y="112435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67006" l="0" r="0" t="-53461"/>
            </a:stretch>
          </a:blipFill>
          <a:ln>
            <a:noFill/>
          </a:ln>
        </p:spPr>
      </p:sp>
      <p:sp>
        <p:nvSpPr>
          <p:cNvPr id="119" name="Google Shape;119;p15"/>
          <p:cNvSpPr txBox="1"/>
          <p:nvPr/>
        </p:nvSpPr>
        <p:spPr>
          <a:xfrm>
            <a:off x="9144000" y="5962141"/>
            <a:ext cx="8516426" cy="365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00" u="none" cap="none" strike="noStrike">
                <a:solidFill>
                  <a:srgbClr val="0C1A25"/>
                </a:solidFill>
                <a:latin typeface="Arial"/>
                <a:ea typeface="Arial"/>
                <a:cs typeface="Arial"/>
                <a:sym typeface="Arial"/>
              </a:rPr>
              <a:t>2035’e kadar akıllı sayaç %80 penetrasyon</a:t>
            </a:r>
            <a:endParaRPr/>
          </a:p>
        </p:txBody>
      </p:sp>
      <p:sp>
        <p:nvSpPr>
          <p:cNvPr id="120" name="Google Shape;120;p15"/>
          <p:cNvSpPr txBox="1"/>
          <p:nvPr/>
        </p:nvSpPr>
        <p:spPr>
          <a:xfrm>
            <a:off x="9144000" y="4794863"/>
            <a:ext cx="8516426" cy="365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00" u="none" cap="none" strike="noStrike">
                <a:solidFill>
                  <a:srgbClr val="0C1A25"/>
                </a:solidFill>
                <a:latin typeface="Arial"/>
                <a:ea typeface="Arial"/>
                <a:cs typeface="Arial"/>
                <a:sym typeface="Arial"/>
              </a:rPr>
              <a:t>OSB’lerde %15 iyileştirme = 3 TWh tasarruf (~₺500 M/yıl)</a:t>
            </a:r>
            <a:endParaRPr/>
          </a:p>
        </p:txBody>
      </p:sp>
      <p:sp>
        <p:nvSpPr>
          <p:cNvPr id="121" name="Google Shape;121;p15"/>
          <p:cNvSpPr txBox="1"/>
          <p:nvPr/>
        </p:nvSpPr>
        <p:spPr>
          <a:xfrm>
            <a:off x="9144000" y="3332775"/>
            <a:ext cx="8516426" cy="4552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699" u="none" cap="none" strike="noStrike">
                <a:solidFill>
                  <a:srgbClr val="229799"/>
                </a:solidFill>
                <a:latin typeface="Arial"/>
                <a:ea typeface="Arial"/>
                <a:cs typeface="Arial"/>
                <a:sym typeface="Arial"/>
              </a:rPr>
              <a:t>Fırsatlar</a:t>
            </a:r>
            <a:endParaRPr/>
          </a:p>
        </p:txBody>
      </p:sp>
      <p:grpSp>
        <p:nvGrpSpPr>
          <p:cNvPr id="122" name="Google Shape;122;p15"/>
          <p:cNvGrpSpPr/>
          <p:nvPr/>
        </p:nvGrpSpPr>
        <p:grpSpPr>
          <a:xfrm>
            <a:off x="1614488" y="2469235"/>
            <a:ext cx="2037147" cy="540786"/>
            <a:chOff x="0" y="-9525"/>
            <a:chExt cx="2716195" cy="721047"/>
          </a:xfrm>
        </p:grpSpPr>
        <p:sp>
          <p:nvSpPr>
            <p:cNvPr id="123" name="Google Shape;123;p15"/>
            <p:cNvSpPr/>
            <p:nvPr/>
          </p:nvSpPr>
          <p:spPr>
            <a:xfrm>
              <a:off x="0" y="0"/>
              <a:ext cx="2716195" cy="711522"/>
            </a:xfrm>
            <a:custGeom>
              <a:rect b="b" l="l" r="r" t="t"/>
              <a:pathLst>
                <a:path extrusionOk="0" h="711522" w="2716195">
                  <a:moveTo>
                    <a:pt x="0" y="0"/>
                  </a:moveTo>
                  <a:lnTo>
                    <a:pt x="2716195" y="0"/>
                  </a:lnTo>
                  <a:lnTo>
                    <a:pt x="2716195" y="711522"/>
                  </a:lnTo>
                  <a:lnTo>
                    <a:pt x="0" y="71152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124" name="Google Shape;124;p15"/>
            <p:cNvSpPr txBox="1"/>
            <p:nvPr/>
          </p:nvSpPr>
          <p:spPr>
            <a:xfrm>
              <a:off x="0" y="-9525"/>
              <a:ext cx="2716195" cy="72104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700" u="none" cap="none" strike="noStrike">
                  <a:solidFill>
                    <a:srgbClr val="229799"/>
                  </a:solidFill>
                  <a:latin typeface="Noto Sans"/>
                  <a:ea typeface="Noto Sans"/>
                  <a:cs typeface="Noto Sans"/>
                  <a:sym typeface="Noto Sans"/>
                </a:rPr>
                <a:t> Problem </a:t>
              </a:r>
              <a:endParaRPr/>
            </a:p>
          </p:txBody>
        </p:sp>
      </p:grpSp>
      <p:grpSp>
        <p:nvGrpSpPr>
          <p:cNvPr id="125" name="Google Shape;125;p15"/>
          <p:cNvGrpSpPr/>
          <p:nvPr/>
        </p:nvGrpSpPr>
        <p:grpSpPr>
          <a:xfrm>
            <a:off x="1614488" y="3286126"/>
            <a:ext cx="6912248" cy="428626"/>
            <a:chOff x="0" y="0"/>
            <a:chExt cx="9216331" cy="571501"/>
          </a:xfrm>
        </p:grpSpPr>
        <p:sp>
          <p:nvSpPr>
            <p:cNvPr id="126" name="Google Shape;126;p15"/>
            <p:cNvSpPr/>
            <p:nvPr/>
          </p:nvSpPr>
          <p:spPr>
            <a:xfrm>
              <a:off x="0" y="0"/>
              <a:ext cx="9216330" cy="571501"/>
            </a:xfrm>
            <a:custGeom>
              <a:rect b="b" l="l" r="r" t="t"/>
              <a:pathLst>
                <a:path extrusionOk="0" h="571501" w="9216330">
                  <a:moveTo>
                    <a:pt x="0" y="0"/>
                  </a:moveTo>
                  <a:lnTo>
                    <a:pt x="9216330" y="0"/>
                  </a:lnTo>
                  <a:lnTo>
                    <a:pt x="9216330" y="571501"/>
                  </a:lnTo>
                  <a:lnTo>
                    <a:pt x="0" y="571501"/>
                  </a:lnTo>
                  <a:close/>
                </a:path>
              </a:pathLst>
            </a:custGeom>
            <a:solidFill>
              <a:srgbClr val="0B2739">
                <a:alpha val="0"/>
              </a:srgbClr>
            </a:solidFill>
            <a:ln>
              <a:noFill/>
            </a:ln>
          </p:spPr>
        </p:sp>
        <p:sp>
          <p:nvSpPr>
            <p:cNvPr id="127" name="Google Shape;127;p15"/>
            <p:cNvSpPr txBox="1"/>
            <p:nvPr/>
          </p:nvSpPr>
          <p:spPr>
            <a:xfrm>
              <a:off x="0" y="0"/>
              <a:ext cx="9216331" cy="57150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1998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092" u="none" cap="none" strike="noStrike">
                  <a:solidFill>
                    <a:srgbClr val="0B2739"/>
                  </a:solidFill>
                  <a:latin typeface="Noto Sans"/>
                  <a:ea typeface="Noto Sans"/>
                  <a:cs typeface="Noto Sans"/>
                  <a:sym typeface="Noto Sans"/>
                </a:rPr>
                <a:t>Enerji Maliyet Şoku</a:t>
              </a:r>
              <a:endParaRPr/>
            </a:p>
          </p:txBody>
        </p:sp>
      </p:grpSp>
      <p:grpSp>
        <p:nvGrpSpPr>
          <p:cNvPr id="128" name="Google Shape;128;p15"/>
          <p:cNvGrpSpPr/>
          <p:nvPr/>
        </p:nvGrpSpPr>
        <p:grpSpPr>
          <a:xfrm>
            <a:off x="1614488" y="3786188"/>
            <a:ext cx="6912248" cy="360034"/>
            <a:chOff x="0" y="0"/>
            <a:chExt cx="9216331" cy="480045"/>
          </a:xfrm>
        </p:grpSpPr>
        <p:sp>
          <p:nvSpPr>
            <p:cNvPr id="129" name="Google Shape;129;p15"/>
            <p:cNvSpPr/>
            <p:nvPr/>
          </p:nvSpPr>
          <p:spPr>
            <a:xfrm>
              <a:off x="0" y="0"/>
              <a:ext cx="9216330" cy="480045"/>
            </a:xfrm>
            <a:custGeom>
              <a:rect b="b" l="l" r="r" t="t"/>
              <a:pathLst>
                <a:path extrusionOk="0" h="480045" w="9216330">
                  <a:moveTo>
                    <a:pt x="0" y="0"/>
                  </a:moveTo>
                  <a:lnTo>
                    <a:pt x="9216330" y="0"/>
                  </a:lnTo>
                  <a:lnTo>
                    <a:pt x="9216330" y="480045"/>
                  </a:lnTo>
                  <a:lnTo>
                    <a:pt x="0" y="480045"/>
                  </a:lnTo>
                  <a:close/>
                </a:path>
              </a:pathLst>
            </a:custGeom>
            <a:solidFill>
              <a:srgbClr val="0B2739">
                <a:alpha val="0"/>
              </a:srgbClr>
            </a:solidFill>
            <a:ln>
              <a:noFill/>
            </a:ln>
          </p:spPr>
        </p:sp>
        <p:sp>
          <p:nvSpPr>
            <p:cNvPr id="130" name="Google Shape;130;p15"/>
            <p:cNvSpPr txBox="1"/>
            <p:nvPr/>
          </p:nvSpPr>
          <p:spPr>
            <a:xfrm>
              <a:off x="0" y="0"/>
              <a:ext cx="9216331" cy="48004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002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883" u="none" cap="none" strike="noStrike">
                  <a:solidFill>
                    <a:srgbClr val="0B2739"/>
                  </a:solidFill>
                  <a:latin typeface="Noto Sans"/>
                  <a:ea typeface="Noto Sans"/>
                  <a:cs typeface="Noto Sans"/>
                  <a:sym typeface="Noto Sans"/>
                </a:rPr>
                <a:t>2021-23 arası sanayi elektriği %260 artış</a:t>
              </a:r>
              <a:endParaRPr/>
            </a:p>
          </p:txBody>
        </p:sp>
      </p:grpSp>
      <p:grpSp>
        <p:nvGrpSpPr>
          <p:cNvPr id="131" name="Google Shape;131;p15"/>
          <p:cNvGrpSpPr/>
          <p:nvPr/>
        </p:nvGrpSpPr>
        <p:grpSpPr>
          <a:xfrm>
            <a:off x="1700212" y="4431972"/>
            <a:ext cx="6826523" cy="428626"/>
            <a:chOff x="0" y="0"/>
            <a:chExt cx="9102030" cy="571501"/>
          </a:xfrm>
        </p:grpSpPr>
        <p:sp>
          <p:nvSpPr>
            <p:cNvPr id="132" name="Google Shape;132;p15"/>
            <p:cNvSpPr/>
            <p:nvPr/>
          </p:nvSpPr>
          <p:spPr>
            <a:xfrm>
              <a:off x="0" y="0"/>
              <a:ext cx="9102030" cy="571501"/>
            </a:xfrm>
            <a:custGeom>
              <a:rect b="b" l="l" r="r" t="t"/>
              <a:pathLst>
                <a:path extrusionOk="0" h="571501" w="9102030">
                  <a:moveTo>
                    <a:pt x="0" y="0"/>
                  </a:moveTo>
                  <a:lnTo>
                    <a:pt x="9102030" y="0"/>
                  </a:lnTo>
                  <a:lnTo>
                    <a:pt x="9102030" y="571501"/>
                  </a:lnTo>
                  <a:lnTo>
                    <a:pt x="0" y="571501"/>
                  </a:lnTo>
                  <a:close/>
                </a:path>
              </a:pathLst>
            </a:custGeom>
            <a:solidFill>
              <a:srgbClr val="0B2739">
                <a:alpha val="0"/>
              </a:srgbClr>
            </a:solidFill>
            <a:ln>
              <a:noFill/>
            </a:ln>
          </p:spPr>
        </p:sp>
        <p:sp>
          <p:nvSpPr>
            <p:cNvPr id="133" name="Google Shape;133;p15"/>
            <p:cNvSpPr txBox="1"/>
            <p:nvPr/>
          </p:nvSpPr>
          <p:spPr>
            <a:xfrm>
              <a:off x="0" y="0"/>
              <a:ext cx="9102029" cy="57150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1998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092" u="none" cap="none" strike="noStrike">
                  <a:solidFill>
                    <a:srgbClr val="0B2739"/>
                  </a:solidFill>
                  <a:latin typeface="Noto Sans"/>
                  <a:ea typeface="Noto Sans"/>
                  <a:cs typeface="Noto Sans"/>
                  <a:sym typeface="Noto Sans"/>
                </a:rPr>
                <a:t>Karbon Regülasyon Baskısı</a:t>
              </a:r>
              <a:endParaRPr/>
            </a:p>
          </p:txBody>
        </p:sp>
      </p:grpSp>
      <p:grpSp>
        <p:nvGrpSpPr>
          <p:cNvPr id="134" name="Google Shape;134;p15"/>
          <p:cNvGrpSpPr/>
          <p:nvPr/>
        </p:nvGrpSpPr>
        <p:grpSpPr>
          <a:xfrm>
            <a:off x="1700212" y="4932034"/>
            <a:ext cx="6826523" cy="720068"/>
            <a:chOff x="0" y="0"/>
            <a:chExt cx="9102030" cy="960091"/>
          </a:xfrm>
        </p:grpSpPr>
        <p:sp>
          <p:nvSpPr>
            <p:cNvPr id="135" name="Google Shape;135;p15"/>
            <p:cNvSpPr/>
            <p:nvPr/>
          </p:nvSpPr>
          <p:spPr>
            <a:xfrm>
              <a:off x="0" y="0"/>
              <a:ext cx="9102030" cy="960091"/>
            </a:xfrm>
            <a:custGeom>
              <a:rect b="b" l="l" r="r" t="t"/>
              <a:pathLst>
                <a:path extrusionOk="0" h="960091" w="9102030">
                  <a:moveTo>
                    <a:pt x="0" y="0"/>
                  </a:moveTo>
                  <a:lnTo>
                    <a:pt x="9102030" y="0"/>
                  </a:lnTo>
                  <a:lnTo>
                    <a:pt x="9102030" y="960091"/>
                  </a:lnTo>
                  <a:lnTo>
                    <a:pt x="0" y="960091"/>
                  </a:lnTo>
                  <a:close/>
                </a:path>
              </a:pathLst>
            </a:custGeom>
            <a:solidFill>
              <a:srgbClr val="0B2739">
                <a:alpha val="0"/>
              </a:srgbClr>
            </a:solidFill>
            <a:ln>
              <a:noFill/>
            </a:ln>
          </p:spPr>
        </p:sp>
        <p:sp>
          <p:nvSpPr>
            <p:cNvPr id="136" name="Google Shape;136;p15"/>
            <p:cNvSpPr txBox="1"/>
            <p:nvPr/>
          </p:nvSpPr>
          <p:spPr>
            <a:xfrm>
              <a:off x="0" y="0"/>
              <a:ext cx="9102029" cy="96009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002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883" u="none" cap="none" strike="noStrike">
                  <a:solidFill>
                    <a:srgbClr val="0B2739"/>
                  </a:solidFill>
                  <a:latin typeface="Noto Sans"/>
                  <a:ea typeface="Noto Sans"/>
                  <a:cs typeface="Noto Sans"/>
                  <a:sym typeface="Noto Sans"/>
                </a:rPr>
                <a:t>2026'da CBAM → 75 €/tCO₂ ek maliyet, OSB'ler hazırlıksız</a:t>
              </a:r>
              <a:endParaRPr/>
            </a:p>
          </p:txBody>
        </p:sp>
      </p:grpSp>
      <p:grpSp>
        <p:nvGrpSpPr>
          <p:cNvPr id="137" name="Google Shape;137;p15"/>
          <p:cNvGrpSpPr/>
          <p:nvPr/>
        </p:nvGrpSpPr>
        <p:grpSpPr>
          <a:xfrm>
            <a:off x="1743076" y="5937852"/>
            <a:ext cx="6783660" cy="428626"/>
            <a:chOff x="0" y="0"/>
            <a:chExt cx="9044880" cy="571501"/>
          </a:xfrm>
        </p:grpSpPr>
        <p:sp>
          <p:nvSpPr>
            <p:cNvPr id="138" name="Google Shape;138;p15"/>
            <p:cNvSpPr/>
            <p:nvPr/>
          </p:nvSpPr>
          <p:spPr>
            <a:xfrm>
              <a:off x="0" y="0"/>
              <a:ext cx="9044880" cy="571501"/>
            </a:xfrm>
            <a:custGeom>
              <a:rect b="b" l="l" r="r" t="t"/>
              <a:pathLst>
                <a:path extrusionOk="0" h="571501" w="9044880">
                  <a:moveTo>
                    <a:pt x="0" y="0"/>
                  </a:moveTo>
                  <a:lnTo>
                    <a:pt x="9044880" y="0"/>
                  </a:lnTo>
                  <a:lnTo>
                    <a:pt x="9044880" y="571501"/>
                  </a:lnTo>
                  <a:lnTo>
                    <a:pt x="0" y="571501"/>
                  </a:lnTo>
                  <a:close/>
                </a:path>
              </a:pathLst>
            </a:custGeom>
            <a:solidFill>
              <a:srgbClr val="0B2739">
                <a:alpha val="0"/>
              </a:srgbClr>
            </a:solidFill>
            <a:ln>
              <a:noFill/>
            </a:ln>
          </p:spPr>
        </p:sp>
        <p:sp>
          <p:nvSpPr>
            <p:cNvPr id="139" name="Google Shape;139;p15"/>
            <p:cNvSpPr txBox="1"/>
            <p:nvPr/>
          </p:nvSpPr>
          <p:spPr>
            <a:xfrm>
              <a:off x="0" y="0"/>
              <a:ext cx="9044880" cy="57150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1998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092" u="none" cap="none" strike="noStrike">
                  <a:solidFill>
                    <a:srgbClr val="0B2739"/>
                  </a:solidFill>
                  <a:latin typeface="Noto Sans"/>
                  <a:ea typeface="Noto Sans"/>
                  <a:cs typeface="Noto Sans"/>
                  <a:sym typeface="Noto Sans"/>
                </a:rPr>
                <a:t>Verimsizlik &amp; Atıl Kapasite</a:t>
              </a:r>
              <a:endParaRPr/>
            </a:p>
          </p:txBody>
        </p:sp>
      </p:grpSp>
      <p:grpSp>
        <p:nvGrpSpPr>
          <p:cNvPr id="140" name="Google Shape;140;p15"/>
          <p:cNvGrpSpPr/>
          <p:nvPr/>
        </p:nvGrpSpPr>
        <p:grpSpPr>
          <a:xfrm>
            <a:off x="1743076" y="6437914"/>
            <a:ext cx="6783660" cy="360034"/>
            <a:chOff x="0" y="0"/>
            <a:chExt cx="9044880" cy="480045"/>
          </a:xfrm>
        </p:grpSpPr>
        <p:sp>
          <p:nvSpPr>
            <p:cNvPr id="141" name="Google Shape;141;p15"/>
            <p:cNvSpPr/>
            <p:nvPr/>
          </p:nvSpPr>
          <p:spPr>
            <a:xfrm>
              <a:off x="0" y="0"/>
              <a:ext cx="9044880" cy="480045"/>
            </a:xfrm>
            <a:custGeom>
              <a:rect b="b" l="l" r="r" t="t"/>
              <a:pathLst>
                <a:path extrusionOk="0" h="480045" w="9044880">
                  <a:moveTo>
                    <a:pt x="0" y="0"/>
                  </a:moveTo>
                  <a:lnTo>
                    <a:pt x="9044880" y="0"/>
                  </a:lnTo>
                  <a:lnTo>
                    <a:pt x="9044880" y="480045"/>
                  </a:lnTo>
                  <a:lnTo>
                    <a:pt x="0" y="480045"/>
                  </a:lnTo>
                  <a:close/>
                </a:path>
              </a:pathLst>
            </a:custGeom>
            <a:solidFill>
              <a:srgbClr val="0B2739">
                <a:alpha val="0"/>
              </a:srgbClr>
            </a:solidFill>
            <a:ln>
              <a:noFill/>
            </a:ln>
          </p:spPr>
        </p:sp>
        <p:sp>
          <p:nvSpPr>
            <p:cNvPr id="142" name="Google Shape;142;p15"/>
            <p:cNvSpPr txBox="1"/>
            <p:nvPr/>
          </p:nvSpPr>
          <p:spPr>
            <a:xfrm>
              <a:off x="0" y="0"/>
              <a:ext cx="9044880" cy="48004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002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883" u="none" cap="none" strike="noStrike">
                  <a:solidFill>
                    <a:srgbClr val="0B2739"/>
                  </a:solidFill>
                  <a:latin typeface="Noto Sans"/>
                  <a:ea typeface="Noto Sans"/>
                  <a:cs typeface="Noto Sans"/>
                  <a:sym typeface="Noto Sans"/>
                </a:rPr>
                <a:t>OSB'lerde yılda ~1 TWh kayıp (%15 kayıp oranıyla)</a:t>
              </a:r>
              <a:endParaRPr/>
            </a:p>
          </p:txBody>
        </p:sp>
      </p:grpSp>
      <p:grpSp>
        <p:nvGrpSpPr>
          <p:cNvPr id="143" name="Google Shape;143;p15"/>
          <p:cNvGrpSpPr/>
          <p:nvPr/>
        </p:nvGrpSpPr>
        <p:grpSpPr>
          <a:xfrm>
            <a:off x="1700212" y="7083698"/>
            <a:ext cx="6826523" cy="428626"/>
            <a:chOff x="0" y="0"/>
            <a:chExt cx="9102030" cy="571501"/>
          </a:xfrm>
        </p:grpSpPr>
        <p:sp>
          <p:nvSpPr>
            <p:cNvPr id="144" name="Google Shape;144;p15"/>
            <p:cNvSpPr/>
            <p:nvPr/>
          </p:nvSpPr>
          <p:spPr>
            <a:xfrm>
              <a:off x="0" y="0"/>
              <a:ext cx="9102030" cy="571501"/>
            </a:xfrm>
            <a:custGeom>
              <a:rect b="b" l="l" r="r" t="t"/>
              <a:pathLst>
                <a:path extrusionOk="0" h="571501" w="9102030">
                  <a:moveTo>
                    <a:pt x="0" y="0"/>
                  </a:moveTo>
                  <a:lnTo>
                    <a:pt x="9102030" y="0"/>
                  </a:lnTo>
                  <a:lnTo>
                    <a:pt x="9102030" y="571501"/>
                  </a:lnTo>
                  <a:lnTo>
                    <a:pt x="0" y="571501"/>
                  </a:lnTo>
                  <a:close/>
                </a:path>
              </a:pathLst>
            </a:custGeom>
            <a:solidFill>
              <a:srgbClr val="0B2739">
                <a:alpha val="0"/>
              </a:srgbClr>
            </a:solidFill>
            <a:ln>
              <a:noFill/>
            </a:ln>
          </p:spPr>
        </p:sp>
        <p:sp>
          <p:nvSpPr>
            <p:cNvPr id="145" name="Google Shape;145;p15"/>
            <p:cNvSpPr txBox="1"/>
            <p:nvPr/>
          </p:nvSpPr>
          <p:spPr>
            <a:xfrm>
              <a:off x="0" y="0"/>
              <a:ext cx="9102029" cy="57150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1998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092" u="none" cap="none" strike="noStrike">
                  <a:solidFill>
                    <a:srgbClr val="0B2739"/>
                  </a:solidFill>
                  <a:latin typeface="Noto Sans"/>
                  <a:ea typeface="Noto Sans"/>
                  <a:cs typeface="Noto Sans"/>
                  <a:sym typeface="Noto Sans"/>
                </a:rPr>
                <a:t>Manuel İzleme Gecikmesi</a:t>
              </a:r>
              <a:endParaRPr/>
            </a:p>
          </p:txBody>
        </p:sp>
      </p:grpSp>
      <p:grpSp>
        <p:nvGrpSpPr>
          <p:cNvPr id="146" name="Google Shape;146;p15"/>
          <p:cNvGrpSpPr/>
          <p:nvPr/>
        </p:nvGrpSpPr>
        <p:grpSpPr>
          <a:xfrm>
            <a:off x="1700212" y="7583760"/>
            <a:ext cx="6826523" cy="720068"/>
            <a:chOff x="0" y="0"/>
            <a:chExt cx="9102030" cy="960091"/>
          </a:xfrm>
        </p:grpSpPr>
        <p:sp>
          <p:nvSpPr>
            <p:cNvPr id="147" name="Google Shape;147;p15"/>
            <p:cNvSpPr/>
            <p:nvPr/>
          </p:nvSpPr>
          <p:spPr>
            <a:xfrm>
              <a:off x="0" y="0"/>
              <a:ext cx="9102030" cy="960091"/>
            </a:xfrm>
            <a:custGeom>
              <a:rect b="b" l="l" r="r" t="t"/>
              <a:pathLst>
                <a:path extrusionOk="0" h="960091" w="9102030">
                  <a:moveTo>
                    <a:pt x="0" y="0"/>
                  </a:moveTo>
                  <a:lnTo>
                    <a:pt x="9102030" y="0"/>
                  </a:lnTo>
                  <a:lnTo>
                    <a:pt x="9102030" y="960091"/>
                  </a:lnTo>
                  <a:lnTo>
                    <a:pt x="0" y="960091"/>
                  </a:lnTo>
                  <a:close/>
                </a:path>
              </a:pathLst>
            </a:custGeom>
            <a:solidFill>
              <a:srgbClr val="0B2739">
                <a:alpha val="0"/>
              </a:srgbClr>
            </a:solidFill>
            <a:ln>
              <a:noFill/>
            </a:ln>
          </p:spPr>
        </p:sp>
        <p:sp>
          <p:nvSpPr>
            <p:cNvPr id="148" name="Google Shape;148;p15"/>
            <p:cNvSpPr txBox="1"/>
            <p:nvPr/>
          </p:nvSpPr>
          <p:spPr>
            <a:xfrm>
              <a:off x="0" y="0"/>
              <a:ext cx="9102029" cy="96009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002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883" u="none" cap="none" strike="noStrike">
                  <a:solidFill>
                    <a:srgbClr val="0B2739"/>
                  </a:solidFill>
                  <a:latin typeface="Noto Sans"/>
                  <a:ea typeface="Noto Sans"/>
                  <a:cs typeface="Noto Sans"/>
                  <a:sym typeface="Noto Sans"/>
                </a:rPr>
                <a:t>Aylık sayaç okuma → gerçek-zamanlı optimizasyon imkânsız</a:t>
              </a:r>
              <a:endParaRPr/>
            </a:p>
          </p:txBody>
        </p:sp>
      </p:grpSp>
      <p:sp>
        <p:nvSpPr>
          <p:cNvPr id="149" name="Google Shape;149;p15"/>
          <p:cNvSpPr txBox="1"/>
          <p:nvPr/>
        </p:nvSpPr>
        <p:spPr>
          <a:xfrm>
            <a:off x="8526734" y="631256"/>
            <a:ext cx="7098866" cy="21214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85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9369" u="none" cap="none" strike="noStrike">
                <a:solidFill>
                  <a:srgbClr val="229799"/>
                </a:solidFill>
                <a:latin typeface="Arial"/>
                <a:ea typeface="Arial"/>
                <a:cs typeface="Arial"/>
                <a:sym typeface="Arial"/>
              </a:rPr>
              <a:t>Problem ve Fırsatlar</a:t>
            </a:r>
            <a:endParaRPr/>
          </a:p>
        </p:txBody>
      </p:sp>
      <p:sp>
        <p:nvSpPr>
          <p:cNvPr id="150" name="Google Shape;150;p15"/>
          <p:cNvSpPr txBox="1"/>
          <p:nvPr/>
        </p:nvSpPr>
        <p:spPr>
          <a:xfrm>
            <a:off x="9740041" y="5429720"/>
            <a:ext cx="3073302" cy="365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100" u="none" cap="none" strike="noStrike">
                <a:solidFill>
                  <a:srgbClr val="229799"/>
                </a:solidFill>
                <a:latin typeface="Arial"/>
                <a:ea typeface="Arial"/>
                <a:cs typeface="Arial"/>
                <a:sym typeface="Arial"/>
              </a:rPr>
              <a:t>Akıllı Sayaç Dönüşümü</a:t>
            </a:r>
            <a:endParaRPr/>
          </a:p>
        </p:txBody>
      </p:sp>
      <p:sp>
        <p:nvSpPr>
          <p:cNvPr id="151" name="Google Shape;151;p15"/>
          <p:cNvSpPr txBox="1"/>
          <p:nvPr/>
        </p:nvSpPr>
        <p:spPr>
          <a:xfrm>
            <a:off x="9858365" y="4219553"/>
            <a:ext cx="2836654" cy="365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100" u="none" cap="none" strike="noStrike">
                <a:solidFill>
                  <a:srgbClr val="229799"/>
                </a:solidFill>
                <a:latin typeface="Arial"/>
                <a:ea typeface="Arial"/>
                <a:cs typeface="Arial"/>
                <a:sym typeface="Arial"/>
              </a:rPr>
              <a:t>20 TWh Potansiyel</a:t>
            </a:r>
            <a:endParaRPr/>
          </a:p>
        </p:txBody>
      </p:sp>
      <p:sp>
        <p:nvSpPr>
          <p:cNvPr id="152" name="Google Shape;152;p15"/>
          <p:cNvSpPr txBox="1"/>
          <p:nvPr/>
        </p:nvSpPr>
        <p:spPr>
          <a:xfrm>
            <a:off x="9740041" y="6522676"/>
            <a:ext cx="3426966" cy="365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100" u="none" cap="none" strike="noStrike">
                <a:solidFill>
                  <a:srgbClr val="229799"/>
                </a:solidFill>
                <a:latin typeface="Arial"/>
                <a:ea typeface="Arial"/>
                <a:cs typeface="Arial"/>
                <a:sym typeface="Arial"/>
              </a:rPr>
              <a:t>Zorunlu ESG Raporlama</a:t>
            </a:r>
            <a:endParaRPr/>
          </a:p>
        </p:txBody>
      </p:sp>
      <p:sp>
        <p:nvSpPr>
          <p:cNvPr id="153" name="Google Shape;153;p15"/>
          <p:cNvSpPr txBox="1"/>
          <p:nvPr/>
        </p:nvSpPr>
        <p:spPr>
          <a:xfrm>
            <a:off x="9144000" y="7055097"/>
            <a:ext cx="8516426" cy="7372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00" u="none" cap="none" strike="noStrike">
                <a:solidFill>
                  <a:srgbClr val="0C1A25"/>
                </a:solidFill>
                <a:latin typeface="Arial"/>
                <a:ea typeface="Arial"/>
                <a:cs typeface="Arial"/>
                <a:sym typeface="Arial"/>
              </a:rPr>
              <a:t>ISO ve CBAM uyumlu dijital raporlama ihtiyacı hızla artıyor</a:t>
            </a:r>
            <a:endParaRPr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100" u="none" cap="none" strike="noStrike">
              <a:solidFill>
                <a:srgbClr val="0C1A2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4" name="Google Shape;154;p15"/>
          <p:cNvGrpSpPr/>
          <p:nvPr/>
        </p:nvGrpSpPr>
        <p:grpSpPr>
          <a:xfrm>
            <a:off x="1030898" y="3610734"/>
            <a:ext cx="417145" cy="228126"/>
            <a:chOff x="0" y="-38100"/>
            <a:chExt cx="812800" cy="444500"/>
          </a:xfrm>
        </p:grpSpPr>
        <p:sp>
          <p:nvSpPr>
            <p:cNvPr id="155" name="Google Shape;155;p15"/>
            <p:cNvSpPr/>
            <p:nvPr/>
          </p:nvSpPr>
          <p:spPr>
            <a:xfrm>
              <a:off x="0" y="0"/>
              <a:ext cx="812800" cy="406400"/>
            </a:xfrm>
            <a:custGeom>
              <a:rect b="b" l="l" r="r" t="t"/>
              <a:pathLst>
                <a:path extrusionOk="0" h="406400" w="812800">
                  <a:moveTo>
                    <a:pt x="0" y="0"/>
                  </a:moveTo>
                  <a:lnTo>
                    <a:pt x="609600" y="0"/>
                  </a:lnTo>
                  <a:lnTo>
                    <a:pt x="812800" y="203200"/>
                  </a:lnTo>
                  <a:lnTo>
                    <a:pt x="6096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9799"/>
            </a:solidFill>
            <a:ln>
              <a:noFill/>
            </a:ln>
          </p:spPr>
        </p:sp>
        <p:sp>
          <p:nvSpPr>
            <p:cNvPr id="156" name="Google Shape;156;p15"/>
            <p:cNvSpPr txBox="1"/>
            <p:nvPr/>
          </p:nvSpPr>
          <p:spPr>
            <a:xfrm>
              <a:off x="177800" y="-38100"/>
              <a:ext cx="558800" cy="44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7" name="Google Shape;157;p15"/>
          <p:cNvGrpSpPr/>
          <p:nvPr/>
        </p:nvGrpSpPr>
        <p:grpSpPr>
          <a:xfrm>
            <a:off x="1028700" y="4841044"/>
            <a:ext cx="417145" cy="228126"/>
            <a:chOff x="0" y="-38100"/>
            <a:chExt cx="812800" cy="444500"/>
          </a:xfrm>
        </p:grpSpPr>
        <p:sp>
          <p:nvSpPr>
            <p:cNvPr id="158" name="Google Shape;158;p15"/>
            <p:cNvSpPr/>
            <p:nvPr/>
          </p:nvSpPr>
          <p:spPr>
            <a:xfrm>
              <a:off x="0" y="0"/>
              <a:ext cx="812800" cy="406400"/>
            </a:xfrm>
            <a:custGeom>
              <a:rect b="b" l="l" r="r" t="t"/>
              <a:pathLst>
                <a:path extrusionOk="0" h="406400" w="812800">
                  <a:moveTo>
                    <a:pt x="0" y="0"/>
                  </a:moveTo>
                  <a:lnTo>
                    <a:pt x="609600" y="0"/>
                  </a:lnTo>
                  <a:lnTo>
                    <a:pt x="812800" y="203200"/>
                  </a:lnTo>
                  <a:lnTo>
                    <a:pt x="6096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9799"/>
            </a:solidFill>
            <a:ln>
              <a:noFill/>
            </a:ln>
          </p:spPr>
        </p:sp>
        <p:sp>
          <p:nvSpPr>
            <p:cNvPr id="159" name="Google Shape;159;p15"/>
            <p:cNvSpPr txBox="1"/>
            <p:nvPr/>
          </p:nvSpPr>
          <p:spPr>
            <a:xfrm>
              <a:off x="177800" y="-38100"/>
              <a:ext cx="558800" cy="44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0" name="Google Shape;160;p15"/>
          <p:cNvGrpSpPr/>
          <p:nvPr/>
        </p:nvGrpSpPr>
        <p:grpSpPr>
          <a:xfrm>
            <a:off x="1030898" y="6314074"/>
            <a:ext cx="417145" cy="228126"/>
            <a:chOff x="0" y="-38100"/>
            <a:chExt cx="812800" cy="444500"/>
          </a:xfrm>
        </p:grpSpPr>
        <p:sp>
          <p:nvSpPr>
            <p:cNvPr id="161" name="Google Shape;161;p15"/>
            <p:cNvSpPr/>
            <p:nvPr/>
          </p:nvSpPr>
          <p:spPr>
            <a:xfrm>
              <a:off x="0" y="0"/>
              <a:ext cx="812800" cy="406400"/>
            </a:xfrm>
            <a:custGeom>
              <a:rect b="b" l="l" r="r" t="t"/>
              <a:pathLst>
                <a:path extrusionOk="0" h="406400" w="812800">
                  <a:moveTo>
                    <a:pt x="0" y="0"/>
                  </a:moveTo>
                  <a:lnTo>
                    <a:pt x="609600" y="0"/>
                  </a:lnTo>
                  <a:lnTo>
                    <a:pt x="812800" y="203200"/>
                  </a:lnTo>
                  <a:lnTo>
                    <a:pt x="6096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9799"/>
            </a:solidFill>
            <a:ln>
              <a:noFill/>
            </a:ln>
          </p:spPr>
        </p:sp>
        <p:sp>
          <p:nvSpPr>
            <p:cNvPr id="162" name="Google Shape;162;p15"/>
            <p:cNvSpPr txBox="1"/>
            <p:nvPr/>
          </p:nvSpPr>
          <p:spPr>
            <a:xfrm>
              <a:off x="177800" y="-38100"/>
              <a:ext cx="558800" cy="44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3" name="Google Shape;163;p15"/>
          <p:cNvGrpSpPr/>
          <p:nvPr/>
        </p:nvGrpSpPr>
        <p:grpSpPr>
          <a:xfrm>
            <a:off x="1028700" y="7564206"/>
            <a:ext cx="417145" cy="228126"/>
            <a:chOff x="0" y="-38100"/>
            <a:chExt cx="812800" cy="444500"/>
          </a:xfrm>
        </p:grpSpPr>
        <p:sp>
          <p:nvSpPr>
            <p:cNvPr id="164" name="Google Shape;164;p15"/>
            <p:cNvSpPr/>
            <p:nvPr/>
          </p:nvSpPr>
          <p:spPr>
            <a:xfrm>
              <a:off x="0" y="0"/>
              <a:ext cx="812800" cy="406400"/>
            </a:xfrm>
            <a:custGeom>
              <a:rect b="b" l="l" r="r" t="t"/>
              <a:pathLst>
                <a:path extrusionOk="0" h="406400" w="812800">
                  <a:moveTo>
                    <a:pt x="0" y="0"/>
                  </a:moveTo>
                  <a:lnTo>
                    <a:pt x="609600" y="0"/>
                  </a:lnTo>
                  <a:lnTo>
                    <a:pt x="812800" y="203200"/>
                  </a:lnTo>
                  <a:lnTo>
                    <a:pt x="6096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9799"/>
            </a:solidFill>
            <a:ln>
              <a:noFill/>
            </a:ln>
          </p:spPr>
        </p:sp>
        <p:sp>
          <p:nvSpPr>
            <p:cNvPr id="165" name="Google Shape;165;p15"/>
            <p:cNvSpPr txBox="1"/>
            <p:nvPr/>
          </p:nvSpPr>
          <p:spPr>
            <a:xfrm>
              <a:off x="177800" y="-38100"/>
              <a:ext cx="558800" cy="44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6" name="Google Shape;166;p15"/>
          <p:cNvGrpSpPr/>
          <p:nvPr/>
        </p:nvGrpSpPr>
        <p:grpSpPr>
          <a:xfrm>
            <a:off x="9144000" y="7827547"/>
            <a:ext cx="417145" cy="228126"/>
            <a:chOff x="0" y="-38100"/>
            <a:chExt cx="812800" cy="444500"/>
          </a:xfrm>
        </p:grpSpPr>
        <p:sp>
          <p:nvSpPr>
            <p:cNvPr id="167" name="Google Shape;167;p15"/>
            <p:cNvSpPr/>
            <p:nvPr/>
          </p:nvSpPr>
          <p:spPr>
            <a:xfrm>
              <a:off x="0" y="0"/>
              <a:ext cx="812800" cy="406400"/>
            </a:xfrm>
            <a:custGeom>
              <a:rect b="b" l="l" r="r" t="t"/>
              <a:pathLst>
                <a:path extrusionOk="0" h="406400" w="812800">
                  <a:moveTo>
                    <a:pt x="0" y="0"/>
                  </a:moveTo>
                  <a:lnTo>
                    <a:pt x="609600" y="0"/>
                  </a:lnTo>
                  <a:lnTo>
                    <a:pt x="812800" y="203200"/>
                  </a:lnTo>
                  <a:lnTo>
                    <a:pt x="6096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9799"/>
            </a:solidFill>
            <a:ln>
              <a:noFill/>
            </a:ln>
          </p:spPr>
        </p:sp>
        <p:sp>
          <p:nvSpPr>
            <p:cNvPr id="168" name="Google Shape;168;p15"/>
            <p:cNvSpPr txBox="1"/>
            <p:nvPr/>
          </p:nvSpPr>
          <p:spPr>
            <a:xfrm>
              <a:off x="177800" y="-38100"/>
              <a:ext cx="558800" cy="44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9" name="Google Shape;169;p15"/>
          <p:cNvSpPr txBox="1"/>
          <p:nvPr/>
        </p:nvSpPr>
        <p:spPr>
          <a:xfrm>
            <a:off x="9740041" y="7744707"/>
            <a:ext cx="3426966" cy="365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100" u="none" cap="none" strike="noStrike">
                <a:solidFill>
                  <a:srgbClr val="229799"/>
                </a:solidFill>
                <a:latin typeface="Arial"/>
                <a:ea typeface="Arial"/>
                <a:cs typeface="Arial"/>
                <a:sym typeface="Arial"/>
              </a:rPr>
              <a:t>Blokzincir P2P Enerji</a:t>
            </a:r>
            <a:endParaRPr/>
          </a:p>
        </p:txBody>
      </p:sp>
      <p:sp>
        <p:nvSpPr>
          <p:cNvPr id="170" name="Google Shape;170;p15"/>
          <p:cNvSpPr txBox="1"/>
          <p:nvPr/>
        </p:nvSpPr>
        <p:spPr>
          <a:xfrm>
            <a:off x="9144000" y="8277129"/>
            <a:ext cx="8516426" cy="365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00" u="none" cap="none" strike="noStrike">
                <a:solidFill>
                  <a:srgbClr val="0C1A25"/>
                </a:solidFill>
                <a:latin typeface="Arial"/>
                <a:ea typeface="Arial"/>
                <a:cs typeface="Arial"/>
                <a:sym typeface="Arial"/>
              </a:rPr>
              <a:t>Fazla üretimi 30 saniyede pazara çıkarma imkânı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FCFC"/>
        </a:solidFill>
      </p:bgPr>
    </p:bg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6"/>
          <p:cNvSpPr txBox="1"/>
          <p:nvPr/>
        </p:nvSpPr>
        <p:spPr>
          <a:xfrm>
            <a:off x="2715993" y="528961"/>
            <a:ext cx="9510173" cy="21214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85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9369" u="none" cap="none" strike="noStrike">
                <a:solidFill>
                  <a:srgbClr val="229799"/>
                </a:solidFill>
                <a:latin typeface="Arial"/>
                <a:ea typeface="Arial"/>
                <a:cs typeface="Arial"/>
                <a:sym typeface="Arial"/>
              </a:rPr>
              <a:t>Nasıl Çözüyoruz?</a:t>
            </a:r>
            <a:endParaRPr/>
          </a:p>
        </p:txBody>
      </p:sp>
      <p:grpSp>
        <p:nvGrpSpPr>
          <p:cNvPr id="176" name="Google Shape;176;p16"/>
          <p:cNvGrpSpPr/>
          <p:nvPr/>
        </p:nvGrpSpPr>
        <p:grpSpPr>
          <a:xfrm>
            <a:off x="11630125" y="904860"/>
            <a:ext cx="417145" cy="228126"/>
            <a:chOff x="0" y="-38100"/>
            <a:chExt cx="812800" cy="444500"/>
          </a:xfrm>
        </p:grpSpPr>
        <p:sp>
          <p:nvSpPr>
            <p:cNvPr id="177" name="Google Shape;177;p16"/>
            <p:cNvSpPr/>
            <p:nvPr/>
          </p:nvSpPr>
          <p:spPr>
            <a:xfrm>
              <a:off x="0" y="0"/>
              <a:ext cx="812800" cy="406400"/>
            </a:xfrm>
            <a:custGeom>
              <a:rect b="b" l="l" r="r" t="t"/>
              <a:pathLst>
                <a:path extrusionOk="0" h="406400" w="812800">
                  <a:moveTo>
                    <a:pt x="0" y="0"/>
                  </a:moveTo>
                  <a:lnTo>
                    <a:pt x="609600" y="0"/>
                  </a:lnTo>
                  <a:lnTo>
                    <a:pt x="812800" y="203200"/>
                  </a:lnTo>
                  <a:lnTo>
                    <a:pt x="6096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9799"/>
            </a:solidFill>
            <a:ln>
              <a:noFill/>
            </a:ln>
          </p:spPr>
        </p:sp>
        <p:sp>
          <p:nvSpPr>
            <p:cNvPr id="178" name="Google Shape;178;p16"/>
            <p:cNvSpPr txBox="1"/>
            <p:nvPr/>
          </p:nvSpPr>
          <p:spPr>
            <a:xfrm>
              <a:off x="177800" y="-38100"/>
              <a:ext cx="558800" cy="44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9" name="Google Shape;179;p16"/>
          <p:cNvSpPr txBox="1"/>
          <p:nvPr/>
        </p:nvSpPr>
        <p:spPr>
          <a:xfrm>
            <a:off x="12301585" y="822007"/>
            <a:ext cx="4744340" cy="365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100" u="none" cap="none" strike="noStrike">
                <a:solidFill>
                  <a:srgbClr val="0B2739"/>
                </a:solidFill>
                <a:latin typeface="Arial"/>
                <a:ea typeface="Arial"/>
                <a:cs typeface="Arial"/>
                <a:sym typeface="Arial"/>
              </a:rPr>
              <a:t>Gerçek Zamanlı Optimizasyon</a:t>
            </a:r>
            <a:endParaRPr/>
          </a:p>
        </p:txBody>
      </p:sp>
      <p:sp>
        <p:nvSpPr>
          <p:cNvPr id="180" name="Google Shape;180;p16"/>
          <p:cNvSpPr txBox="1"/>
          <p:nvPr/>
        </p:nvSpPr>
        <p:spPr>
          <a:xfrm>
            <a:off x="11598536" y="1399373"/>
            <a:ext cx="5717470" cy="7372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00" u="none" cap="none" strike="noStrike">
                <a:solidFill>
                  <a:srgbClr val="229799"/>
                </a:solidFill>
                <a:latin typeface="Arial"/>
                <a:ea typeface="Arial"/>
                <a:cs typeface="Arial"/>
                <a:sym typeface="Arial"/>
              </a:rPr>
              <a:t>Saniyelik IoT &amp; SCADA verisi ile anlık müdahale</a:t>
            </a:r>
            <a:endParaRPr/>
          </a:p>
        </p:txBody>
      </p:sp>
      <p:sp>
        <p:nvSpPr>
          <p:cNvPr id="181" name="Google Shape;181;p16"/>
          <p:cNvSpPr txBox="1"/>
          <p:nvPr/>
        </p:nvSpPr>
        <p:spPr>
          <a:xfrm>
            <a:off x="11598536" y="5304921"/>
            <a:ext cx="5717470" cy="365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00" u="none" cap="none" strike="noStrike">
                <a:solidFill>
                  <a:srgbClr val="229799"/>
                </a:solidFill>
                <a:latin typeface="Arial"/>
                <a:ea typeface="Arial"/>
                <a:cs typeface="Arial"/>
                <a:sym typeface="Arial"/>
              </a:rPr>
              <a:t>≤ 30 sn’de “fazla üretim → talep” eşleşmesi</a:t>
            </a:r>
            <a:endParaRPr/>
          </a:p>
        </p:txBody>
      </p:sp>
      <p:grpSp>
        <p:nvGrpSpPr>
          <p:cNvPr id="182" name="Google Shape;182;p16"/>
          <p:cNvGrpSpPr/>
          <p:nvPr/>
        </p:nvGrpSpPr>
        <p:grpSpPr>
          <a:xfrm>
            <a:off x="11598536" y="4855340"/>
            <a:ext cx="417145" cy="228126"/>
            <a:chOff x="0" y="-38100"/>
            <a:chExt cx="812800" cy="444500"/>
          </a:xfrm>
        </p:grpSpPr>
        <p:sp>
          <p:nvSpPr>
            <p:cNvPr id="183" name="Google Shape;183;p16"/>
            <p:cNvSpPr/>
            <p:nvPr/>
          </p:nvSpPr>
          <p:spPr>
            <a:xfrm>
              <a:off x="0" y="0"/>
              <a:ext cx="812800" cy="406400"/>
            </a:xfrm>
            <a:custGeom>
              <a:rect b="b" l="l" r="r" t="t"/>
              <a:pathLst>
                <a:path extrusionOk="0" h="406400" w="812800">
                  <a:moveTo>
                    <a:pt x="0" y="0"/>
                  </a:moveTo>
                  <a:lnTo>
                    <a:pt x="609600" y="0"/>
                  </a:lnTo>
                  <a:lnTo>
                    <a:pt x="812800" y="203200"/>
                  </a:lnTo>
                  <a:lnTo>
                    <a:pt x="6096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9799"/>
            </a:solidFill>
            <a:ln>
              <a:noFill/>
            </a:ln>
          </p:spPr>
        </p:sp>
        <p:sp>
          <p:nvSpPr>
            <p:cNvPr id="184" name="Google Shape;184;p16"/>
            <p:cNvSpPr txBox="1"/>
            <p:nvPr/>
          </p:nvSpPr>
          <p:spPr>
            <a:xfrm>
              <a:off x="177800" y="-38100"/>
              <a:ext cx="558800" cy="44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5" name="Google Shape;185;p16"/>
          <p:cNvSpPr txBox="1"/>
          <p:nvPr/>
        </p:nvSpPr>
        <p:spPr>
          <a:xfrm>
            <a:off x="12194577" y="4772500"/>
            <a:ext cx="3640791" cy="365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100" u="none" cap="none" strike="noStrike">
                <a:solidFill>
                  <a:srgbClr val="0B2739"/>
                </a:solidFill>
                <a:latin typeface="Arial"/>
                <a:ea typeface="Arial"/>
                <a:cs typeface="Arial"/>
                <a:sym typeface="Arial"/>
              </a:rPr>
              <a:t>Blokzincir-P2P Pazaryeri</a:t>
            </a:r>
            <a:endParaRPr/>
          </a:p>
        </p:txBody>
      </p:sp>
      <p:sp>
        <p:nvSpPr>
          <p:cNvPr id="186" name="Google Shape;186;p16"/>
          <p:cNvSpPr/>
          <p:nvPr/>
        </p:nvSpPr>
        <p:spPr>
          <a:xfrm>
            <a:off x="12909465" y="-3241124"/>
            <a:ext cx="9376244" cy="9376244"/>
          </a:xfrm>
          <a:custGeom>
            <a:rect b="b" l="l" r="r" t="t"/>
            <a:pathLst>
              <a:path extrusionOk="0" h="9376244" w="9376244">
                <a:moveTo>
                  <a:pt x="0" y="0"/>
                </a:moveTo>
                <a:lnTo>
                  <a:pt x="9376244" y="0"/>
                </a:lnTo>
                <a:lnTo>
                  <a:pt x="9376244" y="9376244"/>
                </a:lnTo>
                <a:lnTo>
                  <a:pt x="0" y="93762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75000"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187" name="Google Shape;187;p16"/>
          <p:cNvGrpSpPr/>
          <p:nvPr/>
        </p:nvGrpSpPr>
        <p:grpSpPr>
          <a:xfrm>
            <a:off x="11598536" y="2429899"/>
            <a:ext cx="448734" cy="245401"/>
            <a:chOff x="0" y="-38100"/>
            <a:chExt cx="812800" cy="444500"/>
          </a:xfrm>
        </p:grpSpPr>
        <p:sp>
          <p:nvSpPr>
            <p:cNvPr id="188" name="Google Shape;188;p16"/>
            <p:cNvSpPr/>
            <p:nvPr/>
          </p:nvSpPr>
          <p:spPr>
            <a:xfrm>
              <a:off x="0" y="0"/>
              <a:ext cx="812800" cy="406400"/>
            </a:xfrm>
            <a:custGeom>
              <a:rect b="b" l="l" r="r" t="t"/>
              <a:pathLst>
                <a:path extrusionOk="0" h="406400" w="812800">
                  <a:moveTo>
                    <a:pt x="0" y="0"/>
                  </a:moveTo>
                  <a:lnTo>
                    <a:pt x="609600" y="0"/>
                  </a:lnTo>
                  <a:lnTo>
                    <a:pt x="812800" y="203200"/>
                  </a:lnTo>
                  <a:lnTo>
                    <a:pt x="6096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9799"/>
            </a:solidFill>
            <a:ln>
              <a:noFill/>
            </a:ln>
          </p:spPr>
        </p:sp>
        <p:sp>
          <p:nvSpPr>
            <p:cNvPr id="189" name="Google Shape;189;p16"/>
            <p:cNvSpPr txBox="1"/>
            <p:nvPr/>
          </p:nvSpPr>
          <p:spPr>
            <a:xfrm>
              <a:off x="177800" y="-38100"/>
              <a:ext cx="558800" cy="44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4625" lIns="54625" spcFirstLastPara="1" rIns="54625" wrap="square" tIns="54625">
              <a:noAutofit/>
            </a:bodyPr>
            <a:lstStyle/>
            <a:p>
              <a:pPr indent="0" lvl="0" marL="0" marR="0" rtl="0" algn="ctr">
                <a:lnSpc>
                  <a:spcPct val="1399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0" name="Google Shape;190;p16"/>
          <p:cNvGrpSpPr/>
          <p:nvPr/>
        </p:nvGrpSpPr>
        <p:grpSpPr>
          <a:xfrm>
            <a:off x="11630125" y="6156816"/>
            <a:ext cx="5717470" cy="886275"/>
            <a:chOff x="0" y="-47625"/>
            <a:chExt cx="7623293" cy="1181700"/>
          </a:xfrm>
        </p:grpSpPr>
        <p:sp>
          <p:nvSpPr>
            <p:cNvPr id="191" name="Google Shape;191;p16"/>
            <p:cNvSpPr txBox="1"/>
            <p:nvPr/>
          </p:nvSpPr>
          <p:spPr>
            <a:xfrm>
              <a:off x="0" y="662270"/>
              <a:ext cx="7623293" cy="47180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100" u="none" cap="none" strike="noStrike">
                  <a:solidFill>
                    <a:srgbClr val="229799"/>
                  </a:solidFill>
                  <a:latin typeface="Arial"/>
                  <a:ea typeface="Arial"/>
                  <a:cs typeface="Arial"/>
                  <a:sym typeface="Arial"/>
                </a:rPr>
                <a:t>Alıcı EPİAŞ – %15 indirim, üretici %10 ek gelir</a:t>
              </a:r>
              <a:endParaRPr/>
            </a:p>
          </p:txBody>
        </p:sp>
        <p:grpSp>
          <p:nvGrpSpPr>
            <p:cNvPr id="192" name="Google Shape;192;p16"/>
            <p:cNvGrpSpPr/>
            <p:nvPr/>
          </p:nvGrpSpPr>
          <p:grpSpPr>
            <a:xfrm>
              <a:off x="0" y="46953"/>
              <a:ext cx="556193" cy="304169"/>
              <a:chOff x="0" y="-38100"/>
              <a:chExt cx="812800" cy="444500"/>
            </a:xfrm>
          </p:grpSpPr>
          <p:sp>
            <p:nvSpPr>
              <p:cNvPr id="193" name="Google Shape;193;p16"/>
              <p:cNvSpPr/>
              <p:nvPr/>
            </p:nvSpPr>
            <p:spPr>
              <a:xfrm>
                <a:off x="0" y="0"/>
                <a:ext cx="812800" cy="406400"/>
              </a:xfrm>
              <a:custGeom>
                <a:rect b="b" l="l" r="r" t="t"/>
                <a:pathLst>
                  <a:path extrusionOk="0" h="406400" w="812800">
                    <a:moveTo>
                      <a:pt x="0" y="0"/>
                    </a:moveTo>
                    <a:lnTo>
                      <a:pt x="609600" y="0"/>
                    </a:lnTo>
                    <a:lnTo>
                      <a:pt x="812800" y="203200"/>
                    </a:lnTo>
                    <a:lnTo>
                      <a:pt x="609600" y="406400"/>
                    </a:lnTo>
                    <a:lnTo>
                      <a:pt x="0" y="406400"/>
                    </a:lnTo>
                    <a:lnTo>
                      <a:pt x="203200" y="2032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29799"/>
              </a:solidFill>
              <a:ln>
                <a:noFill/>
              </a:ln>
            </p:spPr>
          </p:sp>
          <p:sp>
            <p:nvSpPr>
              <p:cNvPr id="194" name="Google Shape;194;p16"/>
              <p:cNvSpPr txBox="1"/>
              <p:nvPr/>
            </p:nvSpPr>
            <p:spPr>
              <a:xfrm>
                <a:off x="177800" y="-38100"/>
                <a:ext cx="558800" cy="444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4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95" name="Google Shape;195;p16"/>
            <p:cNvSpPr txBox="1"/>
            <p:nvPr/>
          </p:nvSpPr>
          <p:spPr>
            <a:xfrm>
              <a:off x="794721" y="-47625"/>
              <a:ext cx="2970113" cy="47180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100" u="none" cap="none" strike="noStrike">
                  <a:solidFill>
                    <a:srgbClr val="0B2739"/>
                  </a:solidFill>
                  <a:latin typeface="Arial"/>
                  <a:ea typeface="Arial"/>
                  <a:cs typeface="Arial"/>
                  <a:sym typeface="Arial"/>
                </a:rPr>
                <a:t>Ekonomik Fayda</a:t>
              </a:r>
              <a:endParaRPr/>
            </a:p>
          </p:txBody>
        </p:sp>
      </p:grpSp>
      <p:sp>
        <p:nvSpPr>
          <p:cNvPr id="196" name="Google Shape;196;p16"/>
          <p:cNvSpPr/>
          <p:nvPr/>
        </p:nvSpPr>
        <p:spPr>
          <a:xfrm>
            <a:off x="0" y="0"/>
            <a:ext cx="2478941" cy="1124355"/>
          </a:xfrm>
          <a:custGeom>
            <a:rect b="b" l="l" r="r" t="t"/>
            <a:pathLst>
              <a:path extrusionOk="0" h="1124355" w="2478941">
                <a:moveTo>
                  <a:pt x="0" y="0"/>
                </a:moveTo>
                <a:lnTo>
                  <a:pt x="2478941" y="0"/>
                </a:lnTo>
                <a:lnTo>
                  <a:pt x="2478941" y="1124355"/>
                </a:lnTo>
                <a:lnTo>
                  <a:pt x="0" y="112435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67006" l="0" r="0" t="-53461"/>
            </a:stretch>
          </a:blipFill>
          <a:ln>
            <a:noFill/>
          </a:ln>
        </p:spPr>
      </p:sp>
      <p:grpSp>
        <p:nvGrpSpPr>
          <p:cNvPr id="197" name="Google Shape;197;p16"/>
          <p:cNvGrpSpPr/>
          <p:nvPr/>
        </p:nvGrpSpPr>
        <p:grpSpPr>
          <a:xfrm>
            <a:off x="11630125" y="7345006"/>
            <a:ext cx="417145" cy="228126"/>
            <a:chOff x="0" y="-38100"/>
            <a:chExt cx="812800" cy="444500"/>
          </a:xfrm>
        </p:grpSpPr>
        <p:sp>
          <p:nvSpPr>
            <p:cNvPr id="198" name="Google Shape;198;p16"/>
            <p:cNvSpPr/>
            <p:nvPr/>
          </p:nvSpPr>
          <p:spPr>
            <a:xfrm>
              <a:off x="0" y="0"/>
              <a:ext cx="812800" cy="406400"/>
            </a:xfrm>
            <a:custGeom>
              <a:rect b="b" l="l" r="r" t="t"/>
              <a:pathLst>
                <a:path extrusionOk="0" h="406400" w="812800">
                  <a:moveTo>
                    <a:pt x="0" y="0"/>
                  </a:moveTo>
                  <a:lnTo>
                    <a:pt x="609600" y="0"/>
                  </a:lnTo>
                  <a:lnTo>
                    <a:pt x="812800" y="203200"/>
                  </a:lnTo>
                  <a:lnTo>
                    <a:pt x="6096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9799"/>
            </a:solidFill>
            <a:ln>
              <a:noFill/>
            </a:ln>
          </p:spPr>
        </p:sp>
        <p:sp>
          <p:nvSpPr>
            <p:cNvPr id="199" name="Google Shape;199;p16"/>
            <p:cNvSpPr txBox="1"/>
            <p:nvPr/>
          </p:nvSpPr>
          <p:spPr>
            <a:xfrm>
              <a:off x="177800" y="-38100"/>
              <a:ext cx="558800" cy="44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0" name="Google Shape;200;p16"/>
          <p:cNvGrpSpPr/>
          <p:nvPr/>
        </p:nvGrpSpPr>
        <p:grpSpPr>
          <a:xfrm>
            <a:off x="11630125" y="8442959"/>
            <a:ext cx="417145" cy="228126"/>
            <a:chOff x="0" y="-38100"/>
            <a:chExt cx="812800" cy="444500"/>
          </a:xfrm>
        </p:grpSpPr>
        <p:sp>
          <p:nvSpPr>
            <p:cNvPr id="201" name="Google Shape;201;p16"/>
            <p:cNvSpPr/>
            <p:nvPr/>
          </p:nvSpPr>
          <p:spPr>
            <a:xfrm>
              <a:off x="0" y="0"/>
              <a:ext cx="812800" cy="406400"/>
            </a:xfrm>
            <a:custGeom>
              <a:rect b="b" l="l" r="r" t="t"/>
              <a:pathLst>
                <a:path extrusionOk="0" h="406400" w="812800">
                  <a:moveTo>
                    <a:pt x="0" y="0"/>
                  </a:moveTo>
                  <a:lnTo>
                    <a:pt x="609600" y="0"/>
                  </a:lnTo>
                  <a:lnTo>
                    <a:pt x="812800" y="203200"/>
                  </a:lnTo>
                  <a:lnTo>
                    <a:pt x="6096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9799"/>
            </a:solidFill>
            <a:ln>
              <a:noFill/>
            </a:ln>
          </p:spPr>
        </p:sp>
        <p:sp>
          <p:nvSpPr>
            <p:cNvPr id="202" name="Google Shape;202;p16"/>
            <p:cNvSpPr txBox="1"/>
            <p:nvPr/>
          </p:nvSpPr>
          <p:spPr>
            <a:xfrm>
              <a:off x="177800" y="-38100"/>
              <a:ext cx="558800" cy="44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3" name="Google Shape;203;p16"/>
          <p:cNvSpPr/>
          <p:nvPr/>
        </p:nvSpPr>
        <p:spPr>
          <a:xfrm>
            <a:off x="1674208" y="6007013"/>
            <a:ext cx="8282961" cy="4279987"/>
          </a:xfrm>
          <a:custGeom>
            <a:rect b="b" l="l" r="r" t="t"/>
            <a:pathLst>
              <a:path extrusionOk="0" h="4279987" w="8282961">
                <a:moveTo>
                  <a:pt x="0" y="0"/>
                </a:moveTo>
                <a:lnTo>
                  <a:pt x="8282961" y="0"/>
                </a:lnTo>
                <a:lnTo>
                  <a:pt x="8282961" y="4279987"/>
                </a:lnTo>
                <a:lnTo>
                  <a:pt x="0" y="427998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-29017"/>
            </a:stretch>
          </a:blipFill>
          <a:ln>
            <a:noFill/>
          </a:ln>
        </p:spPr>
      </p:sp>
      <p:sp>
        <p:nvSpPr>
          <p:cNvPr id="204" name="Google Shape;204;p16"/>
          <p:cNvSpPr/>
          <p:nvPr/>
        </p:nvSpPr>
        <p:spPr>
          <a:xfrm>
            <a:off x="415555" y="5452212"/>
            <a:ext cx="728229" cy="436937"/>
          </a:xfrm>
          <a:custGeom>
            <a:rect b="b" l="l" r="r" t="t"/>
            <a:pathLst>
              <a:path extrusionOk="0" h="436937" w="728229">
                <a:moveTo>
                  <a:pt x="0" y="0"/>
                </a:moveTo>
                <a:lnTo>
                  <a:pt x="728229" y="0"/>
                </a:lnTo>
                <a:lnTo>
                  <a:pt x="728229" y="436938"/>
                </a:lnTo>
                <a:lnTo>
                  <a:pt x="0" y="43693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05" name="Google Shape;205;p16"/>
          <p:cNvSpPr txBox="1"/>
          <p:nvPr/>
        </p:nvSpPr>
        <p:spPr>
          <a:xfrm>
            <a:off x="415555" y="2926656"/>
            <a:ext cx="9411892" cy="18031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622" u="none" cap="none" strike="noStrike">
                <a:solidFill>
                  <a:srgbClr val="0B2739"/>
                </a:solidFill>
                <a:latin typeface="Arial"/>
                <a:ea typeface="Arial"/>
                <a:cs typeface="Arial"/>
                <a:sym typeface="Arial"/>
              </a:rPr>
              <a:t>Artan enerji talebine karşı </a:t>
            </a:r>
            <a:r>
              <a:rPr b="1" i="0" lang="en-US" sz="2622" u="none" cap="none" strike="noStrike">
                <a:solidFill>
                  <a:srgbClr val="229799"/>
                </a:solidFill>
                <a:latin typeface="Arial"/>
                <a:ea typeface="Arial"/>
                <a:cs typeface="Arial"/>
                <a:sym typeface="Arial"/>
              </a:rPr>
              <a:t>OSB ve KOBİ’lerin</a:t>
            </a:r>
            <a:r>
              <a:rPr b="1" i="0" lang="en-US" sz="2622" u="none" cap="none" strike="noStrike">
                <a:solidFill>
                  <a:srgbClr val="0B2739"/>
                </a:solidFill>
                <a:latin typeface="Arial"/>
                <a:ea typeface="Arial"/>
                <a:cs typeface="Arial"/>
                <a:sym typeface="Arial"/>
              </a:rPr>
              <a:t> %15’e varan enerji kayıplarını </a:t>
            </a:r>
            <a:r>
              <a:rPr b="1" i="0" lang="en-US" sz="2622" u="none" cap="none" strike="noStrike">
                <a:solidFill>
                  <a:srgbClr val="229799"/>
                </a:solidFill>
                <a:latin typeface="Arial"/>
                <a:ea typeface="Arial"/>
                <a:cs typeface="Arial"/>
                <a:sym typeface="Arial"/>
              </a:rPr>
              <a:t>yapay zekâ destekli dijital ikizle</a:t>
            </a:r>
            <a:r>
              <a:rPr b="1" i="0" lang="en-US" sz="2622" u="none" cap="none" strike="noStrike">
                <a:solidFill>
                  <a:srgbClr val="0B2739"/>
                </a:solidFill>
                <a:latin typeface="Arial"/>
                <a:ea typeface="Arial"/>
                <a:cs typeface="Arial"/>
                <a:sym typeface="Arial"/>
              </a:rPr>
              <a:t> minimize eder ve fazla enerjiyi </a:t>
            </a:r>
            <a:r>
              <a:rPr b="1" i="0" lang="en-US" sz="2622" u="none" cap="none" strike="noStrike">
                <a:solidFill>
                  <a:srgbClr val="229799"/>
                </a:solidFill>
                <a:latin typeface="Arial"/>
                <a:ea typeface="Arial"/>
                <a:cs typeface="Arial"/>
                <a:sym typeface="Arial"/>
              </a:rPr>
              <a:t>blokzincir tabanlı P2P ağında</a:t>
            </a:r>
            <a:r>
              <a:rPr b="1" i="0" lang="en-US" sz="2622" u="none" cap="none" strike="noStrike">
                <a:solidFill>
                  <a:srgbClr val="0B2739"/>
                </a:solidFill>
                <a:latin typeface="Arial"/>
                <a:ea typeface="Arial"/>
                <a:cs typeface="Arial"/>
                <a:sym typeface="Arial"/>
              </a:rPr>
              <a:t> anında gelir kalemine dönüştürür.</a:t>
            </a:r>
            <a:endParaRPr/>
          </a:p>
        </p:txBody>
      </p:sp>
      <p:sp>
        <p:nvSpPr>
          <p:cNvPr id="206" name="Google Shape;206;p16"/>
          <p:cNvSpPr txBox="1"/>
          <p:nvPr/>
        </p:nvSpPr>
        <p:spPr>
          <a:xfrm>
            <a:off x="11598536" y="2926656"/>
            <a:ext cx="6150436" cy="15791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7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59" u="none" cap="none" strike="noStrike">
                <a:solidFill>
                  <a:srgbClr val="229799"/>
                </a:solidFill>
                <a:latin typeface="Arial"/>
                <a:ea typeface="Arial"/>
                <a:cs typeface="Arial"/>
                <a:sym typeface="Arial"/>
              </a:rPr>
              <a:t>Fabrikanın dijital kopyasında tüm makineleri ve enerji akışını canlı izler; yapay zekâ, derin öğrenme algoritmalarıyla ekipman arızası ve enerji tüketimini ileriye dönük tahmin eder.</a:t>
            </a:r>
            <a:endParaRPr/>
          </a:p>
        </p:txBody>
      </p:sp>
      <p:sp>
        <p:nvSpPr>
          <p:cNvPr id="207" name="Google Shape;207;p16"/>
          <p:cNvSpPr txBox="1"/>
          <p:nvPr/>
        </p:nvSpPr>
        <p:spPr>
          <a:xfrm>
            <a:off x="12301585" y="2356424"/>
            <a:ext cx="3595654" cy="365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100" u="none" cap="none" strike="noStrike">
                <a:solidFill>
                  <a:srgbClr val="0B2739"/>
                </a:solidFill>
                <a:latin typeface="Arial"/>
                <a:ea typeface="Arial"/>
                <a:cs typeface="Arial"/>
                <a:sym typeface="Arial"/>
              </a:rPr>
              <a:t>AI Destekli Dijital İkiz</a:t>
            </a:r>
            <a:endParaRPr/>
          </a:p>
        </p:txBody>
      </p:sp>
      <p:sp>
        <p:nvSpPr>
          <p:cNvPr id="208" name="Google Shape;208;p16"/>
          <p:cNvSpPr txBox="1"/>
          <p:nvPr/>
        </p:nvSpPr>
        <p:spPr>
          <a:xfrm>
            <a:off x="11630125" y="7694601"/>
            <a:ext cx="5717470" cy="7372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00" u="none" cap="none" strike="noStrike">
                <a:solidFill>
                  <a:srgbClr val="229799"/>
                </a:solidFill>
                <a:latin typeface="Arial"/>
                <a:ea typeface="Arial"/>
                <a:cs typeface="Arial"/>
                <a:sym typeface="Arial"/>
              </a:rPr>
              <a:t>·ISO 14064/CBAM raporu tek tıkla otomatik</a:t>
            </a:r>
            <a:endParaRPr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100" u="none" cap="none" strike="noStrike">
              <a:solidFill>
                <a:srgbClr val="2297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p16"/>
          <p:cNvSpPr txBox="1"/>
          <p:nvPr/>
        </p:nvSpPr>
        <p:spPr>
          <a:xfrm>
            <a:off x="12226167" y="7262166"/>
            <a:ext cx="3640791" cy="365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100" u="none" cap="none" strike="noStrike">
                <a:solidFill>
                  <a:srgbClr val="0B2739"/>
                </a:solidFill>
                <a:latin typeface="Arial"/>
                <a:ea typeface="Arial"/>
                <a:cs typeface="Arial"/>
                <a:sym typeface="Arial"/>
              </a:rPr>
              <a:t>Regülasyon Uyumu</a:t>
            </a:r>
            <a:endParaRPr/>
          </a:p>
        </p:txBody>
      </p:sp>
      <p:sp>
        <p:nvSpPr>
          <p:cNvPr id="210" name="Google Shape;210;p16"/>
          <p:cNvSpPr txBox="1"/>
          <p:nvPr/>
        </p:nvSpPr>
        <p:spPr>
          <a:xfrm>
            <a:off x="11630125" y="8892540"/>
            <a:ext cx="5717470" cy="7372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00" u="none" cap="none" strike="noStrike">
                <a:solidFill>
                  <a:srgbClr val="229799"/>
                </a:solidFill>
                <a:latin typeface="Arial"/>
                <a:ea typeface="Arial"/>
                <a:cs typeface="Arial"/>
                <a:sym typeface="Arial"/>
              </a:rPr>
              <a:t>Reaktif güç uyarısı ile cezaları %70’e varan oranda azaltma</a:t>
            </a:r>
            <a:endParaRPr/>
          </a:p>
        </p:txBody>
      </p:sp>
      <p:sp>
        <p:nvSpPr>
          <p:cNvPr id="211" name="Google Shape;211;p16"/>
          <p:cNvSpPr txBox="1"/>
          <p:nvPr/>
        </p:nvSpPr>
        <p:spPr>
          <a:xfrm>
            <a:off x="12226167" y="8360119"/>
            <a:ext cx="3640791" cy="365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100" u="none" cap="none" strike="noStrike">
                <a:solidFill>
                  <a:srgbClr val="0B2739"/>
                </a:solidFill>
                <a:latin typeface="Arial"/>
                <a:ea typeface="Arial"/>
                <a:cs typeface="Arial"/>
                <a:sym typeface="Arial"/>
              </a:rPr>
              <a:t>Ceza Önleme</a:t>
            </a:r>
            <a:endParaRPr/>
          </a:p>
        </p:txBody>
      </p:sp>
      <p:sp>
        <p:nvSpPr>
          <p:cNvPr id="212" name="Google Shape;212;p16"/>
          <p:cNvSpPr txBox="1"/>
          <p:nvPr/>
        </p:nvSpPr>
        <p:spPr>
          <a:xfrm>
            <a:off x="1239470" y="5323971"/>
            <a:ext cx="9377351" cy="9254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15" u="none" cap="none" strike="noStrike">
                <a:solidFill>
                  <a:srgbClr val="0B2739"/>
                </a:solidFill>
                <a:latin typeface="Arial"/>
                <a:ea typeface="Arial"/>
                <a:cs typeface="Arial"/>
                <a:sym typeface="Arial"/>
              </a:rPr>
              <a:t>Milli Hedef  :    </a:t>
            </a:r>
            <a:r>
              <a:rPr b="1" i="0" lang="en-US" sz="1815" u="none" cap="none" strike="noStrike">
                <a:solidFill>
                  <a:srgbClr val="229799"/>
                </a:solidFill>
                <a:latin typeface="Arial"/>
                <a:ea typeface="Arial"/>
                <a:cs typeface="Arial"/>
                <a:sym typeface="Arial"/>
              </a:rPr>
              <a:t>Türkiye’nin 2030 %41 emisyon azaltım, </a:t>
            </a:r>
            <a:r>
              <a:rPr b="1" i="0" lang="en-US" sz="1815" u="none" cap="none" strike="noStrike">
                <a:solidFill>
                  <a:srgbClr val="0B2739"/>
                </a:solidFill>
                <a:latin typeface="Arial"/>
                <a:ea typeface="Arial"/>
                <a:cs typeface="Arial"/>
                <a:sym typeface="Arial"/>
              </a:rPr>
              <a:t>2053 Net-Zero</a:t>
            </a:r>
            <a:r>
              <a:rPr b="1" i="0" lang="en-US" sz="1815" u="none" cap="none" strike="noStrike">
                <a:solidFill>
                  <a:srgbClr val="229799"/>
                </a:solidFill>
                <a:latin typeface="Arial"/>
                <a:ea typeface="Arial"/>
                <a:cs typeface="Arial"/>
                <a:sym typeface="Arial"/>
              </a:rPr>
              <a:t> hedeflerine hizmet</a:t>
            </a:r>
            <a:endParaRPr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815" u="none" cap="none" strike="noStrike">
              <a:solidFill>
                <a:srgbClr val="22979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FCFC"/>
        </a:solidFill>
      </p:bgPr>
    </p:bg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7"/>
          <p:cNvSpPr/>
          <p:nvPr/>
        </p:nvSpPr>
        <p:spPr>
          <a:xfrm>
            <a:off x="12250795" y="-4232744"/>
            <a:ext cx="9376244" cy="9376244"/>
          </a:xfrm>
          <a:custGeom>
            <a:rect b="b" l="l" r="r" t="t"/>
            <a:pathLst>
              <a:path extrusionOk="0" h="9376244" w="9376244">
                <a:moveTo>
                  <a:pt x="0" y="0"/>
                </a:moveTo>
                <a:lnTo>
                  <a:pt x="9376244" y="0"/>
                </a:lnTo>
                <a:lnTo>
                  <a:pt x="9376244" y="9376244"/>
                </a:lnTo>
                <a:lnTo>
                  <a:pt x="0" y="93762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75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18" name="Google Shape;218;p17"/>
          <p:cNvSpPr/>
          <p:nvPr/>
        </p:nvSpPr>
        <p:spPr>
          <a:xfrm>
            <a:off x="0" y="0"/>
            <a:ext cx="2478941" cy="1124355"/>
          </a:xfrm>
          <a:custGeom>
            <a:rect b="b" l="l" r="r" t="t"/>
            <a:pathLst>
              <a:path extrusionOk="0" h="1124355" w="2478941">
                <a:moveTo>
                  <a:pt x="0" y="0"/>
                </a:moveTo>
                <a:lnTo>
                  <a:pt x="2478941" y="0"/>
                </a:lnTo>
                <a:lnTo>
                  <a:pt x="2478941" y="1124355"/>
                </a:lnTo>
                <a:lnTo>
                  <a:pt x="0" y="112435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67006" l="0" r="0" t="-53461"/>
            </a:stretch>
          </a:blipFill>
          <a:ln>
            <a:noFill/>
          </a:ln>
        </p:spPr>
      </p:sp>
      <p:grpSp>
        <p:nvGrpSpPr>
          <p:cNvPr id="219" name="Google Shape;219;p17"/>
          <p:cNvGrpSpPr/>
          <p:nvPr/>
        </p:nvGrpSpPr>
        <p:grpSpPr>
          <a:xfrm>
            <a:off x="7991684" y="5834955"/>
            <a:ext cx="9871148" cy="3088750"/>
            <a:chOff x="0" y="0"/>
            <a:chExt cx="13161531" cy="4118333"/>
          </a:xfrm>
        </p:grpSpPr>
        <p:sp>
          <p:nvSpPr>
            <p:cNvPr descr="preencoded.png" id="220" name="Google Shape;220;p17"/>
            <p:cNvSpPr/>
            <p:nvPr/>
          </p:nvSpPr>
          <p:spPr>
            <a:xfrm>
              <a:off x="0" y="152400"/>
              <a:ext cx="514350" cy="457200"/>
            </a:xfrm>
            <a:custGeom>
              <a:rect b="b" l="l" r="r" t="t"/>
              <a:pathLst>
                <a:path extrusionOk="0" h="457200" w="514350">
                  <a:moveTo>
                    <a:pt x="0" y="0"/>
                  </a:moveTo>
                  <a:lnTo>
                    <a:pt x="514350" y="0"/>
                  </a:lnTo>
                  <a:lnTo>
                    <a:pt x="514350" y="457200"/>
                  </a:lnTo>
                  <a:lnTo>
                    <a:pt x="0" y="45720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grpSp>
          <p:nvGrpSpPr>
            <p:cNvPr id="221" name="Google Shape;221;p17"/>
            <p:cNvGrpSpPr/>
            <p:nvPr/>
          </p:nvGrpSpPr>
          <p:grpSpPr>
            <a:xfrm>
              <a:off x="800101" y="0"/>
              <a:ext cx="5829301" cy="571501"/>
              <a:chOff x="0" y="0"/>
              <a:chExt cx="5829301" cy="571501"/>
            </a:xfrm>
          </p:grpSpPr>
          <p:sp>
            <p:nvSpPr>
              <p:cNvPr id="222" name="Google Shape;222;p17"/>
              <p:cNvSpPr/>
              <p:nvPr/>
            </p:nvSpPr>
            <p:spPr>
              <a:xfrm>
                <a:off x="0" y="0"/>
                <a:ext cx="5829301" cy="571501"/>
              </a:xfrm>
              <a:custGeom>
                <a:rect b="b" l="l" r="r" t="t"/>
                <a:pathLst>
                  <a:path extrusionOk="0" h="571501" w="5829301">
                    <a:moveTo>
                      <a:pt x="0" y="0"/>
                    </a:moveTo>
                    <a:lnTo>
                      <a:pt x="5829301" y="0"/>
                    </a:lnTo>
                    <a:lnTo>
                      <a:pt x="5829301" y="571501"/>
                    </a:lnTo>
                    <a:lnTo>
                      <a:pt x="0" y="571501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>
                <a:noFill/>
              </a:ln>
            </p:spPr>
          </p:sp>
          <p:sp>
            <p:nvSpPr>
              <p:cNvPr id="223" name="Google Shape;223;p17"/>
              <p:cNvSpPr txBox="1"/>
              <p:nvPr/>
            </p:nvSpPr>
            <p:spPr>
              <a:xfrm>
                <a:off x="0" y="0"/>
                <a:ext cx="5829301" cy="57150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1998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0" lang="en-US" sz="2092" u="none" cap="none" strike="noStrike">
                    <a:solidFill>
                      <a:srgbClr val="229799"/>
                    </a:solidFill>
                    <a:latin typeface="Noto Sans"/>
                    <a:ea typeface="Noto Sans"/>
                    <a:cs typeface="Noto Sans"/>
                    <a:sym typeface="Noto Sans"/>
                  </a:rPr>
                  <a:t>Saniyelik İzleme</a:t>
                </a:r>
                <a:endParaRPr/>
              </a:p>
            </p:txBody>
          </p:sp>
        </p:grpSp>
        <p:grpSp>
          <p:nvGrpSpPr>
            <p:cNvPr id="224" name="Google Shape;224;p17"/>
            <p:cNvGrpSpPr/>
            <p:nvPr/>
          </p:nvGrpSpPr>
          <p:grpSpPr>
            <a:xfrm>
              <a:off x="800101" y="635748"/>
              <a:ext cx="5829301" cy="527429"/>
              <a:chOff x="0" y="0"/>
              <a:chExt cx="5829301" cy="527429"/>
            </a:xfrm>
          </p:grpSpPr>
          <p:sp>
            <p:nvSpPr>
              <p:cNvPr id="225" name="Google Shape;225;p17"/>
              <p:cNvSpPr/>
              <p:nvPr/>
            </p:nvSpPr>
            <p:spPr>
              <a:xfrm>
                <a:off x="0" y="0"/>
                <a:ext cx="5829301" cy="527429"/>
              </a:xfrm>
              <a:custGeom>
                <a:rect b="b" l="l" r="r" t="t"/>
                <a:pathLst>
                  <a:path extrusionOk="0" h="527429" w="5829301">
                    <a:moveTo>
                      <a:pt x="0" y="0"/>
                    </a:moveTo>
                    <a:lnTo>
                      <a:pt x="5829301" y="0"/>
                    </a:lnTo>
                    <a:lnTo>
                      <a:pt x="5829301" y="527429"/>
                    </a:lnTo>
                    <a:lnTo>
                      <a:pt x="0" y="527429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>
                <a:noFill/>
              </a:ln>
            </p:spPr>
          </p:sp>
          <p:sp>
            <p:nvSpPr>
              <p:cNvPr id="226" name="Google Shape;226;p17"/>
              <p:cNvSpPr txBox="1"/>
              <p:nvPr/>
            </p:nvSpPr>
            <p:spPr>
              <a:xfrm>
                <a:off x="0" y="0"/>
                <a:ext cx="5829301" cy="52742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2002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0" lang="en-US" sz="1883" u="none" cap="none" strike="noStrike">
                    <a:solidFill>
                      <a:srgbClr val="0B2739"/>
                    </a:solidFill>
                    <a:latin typeface="Noto Sans"/>
                    <a:ea typeface="Noto Sans"/>
                    <a:cs typeface="Noto Sans"/>
                    <a:sym typeface="Noto Sans"/>
                  </a:rPr>
                  <a:t>IoT + SCADA verisi</a:t>
                </a:r>
                <a:endParaRPr/>
              </a:p>
            </p:txBody>
          </p:sp>
        </p:grpSp>
        <p:sp>
          <p:nvSpPr>
            <p:cNvPr descr="preencoded.png" id="227" name="Google Shape;227;p17"/>
            <p:cNvSpPr/>
            <p:nvPr/>
          </p:nvSpPr>
          <p:spPr>
            <a:xfrm>
              <a:off x="114301" y="1692330"/>
              <a:ext cx="457200" cy="457200"/>
            </a:xfrm>
            <a:custGeom>
              <a:rect b="b" l="l" r="r" t="t"/>
              <a:pathLst>
                <a:path extrusionOk="0" h="457200" w="457200">
                  <a:moveTo>
                    <a:pt x="0" y="0"/>
                  </a:moveTo>
                  <a:lnTo>
                    <a:pt x="457200" y="0"/>
                  </a:lnTo>
                  <a:lnTo>
                    <a:pt x="457200" y="457200"/>
                  </a:lnTo>
                  <a:lnTo>
                    <a:pt x="0" y="45720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grpSp>
          <p:nvGrpSpPr>
            <p:cNvPr id="228" name="Google Shape;228;p17"/>
            <p:cNvGrpSpPr/>
            <p:nvPr/>
          </p:nvGrpSpPr>
          <p:grpSpPr>
            <a:xfrm>
              <a:off x="850901" y="1578028"/>
              <a:ext cx="5886451" cy="571501"/>
              <a:chOff x="0" y="0"/>
              <a:chExt cx="5886451" cy="571501"/>
            </a:xfrm>
          </p:grpSpPr>
          <p:sp>
            <p:nvSpPr>
              <p:cNvPr id="229" name="Google Shape;229;p17"/>
              <p:cNvSpPr/>
              <p:nvPr/>
            </p:nvSpPr>
            <p:spPr>
              <a:xfrm>
                <a:off x="0" y="0"/>
                <a:ext cx="5886451" cy="571501"/>
              </a:xfrm>
              <a:custGeom>
                <a:rect b="b" l="l" r="r" t="t"/>
                <a:pathLst>
                  <a:path extrusionOk="0" h="571501" w="5886451">
                    <a:moveTo>
                      <a:pt x="0" y="0"/>
                    </a:moveTo>
                    <a:lnTo>
                      <a:pt x="5886451" y="0"/>
                    </a:lnTo>
                    <a:lnTo>
                      <a:pt x="5886451" y="571501"/>
                    </a:lnTo>
                    <a:lnTo>
                      <a:pt x="0" y="571501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>
                <a:noFill/>
              </a:ln>
            </p:spPr>
          </p:sp>
          <p:sp>
            <p:nvSpPr>
              <p:cNvPr id="230" name="Google Shape;230;p17"/>
              <p:cNvSpPr txBox="1"/>
              <p:nvPr/>
            </p:nvSpPr>
            <p:spPr>
              <a:xfrm>
                <a:off x="0" y="0"/>
                <a:ext cx="5886451" cy="57150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1998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0" lang="en-US" sz="2092" u="none" cap="none" strike="noStrike">
                    <a:solidFill>
                      <a:srgbClr val="229799"/>
                    </a:solidFill>
                    <a:latin typeface="Noto Sans"/>
                    <a:ea typeface="Noto Sans"/>
                    <a:cs typeface="Noto Sans"/>
                    <a:sym typeface="Noto Sans"/>
                  </a:rPr>
                  <a:t>Dijital İkiz Modeli</a:t>
                </a:r>
                <a:endParaRPr/>
              </a:p>
            </p:txBody>
          </p:sp>
        </p:grpSp>
        <p:grpSp>
          <p:nvGrpSpPr>
            <p:cNvPr id="231" name="Google Shape;231;p17"/>
            <p:cNvGrpSpPr/>
            <p:nvPr/>
          </p:nvGrpSpPr>
          <p:grpSpPr>
            <a:xfrm>
              <a:off x="742952" y="2258099"/>
              <a:ext cx="5886451" cy="496428"/>
              <a:chOff x="0" y="0"/>
              <a:chExt cx="5886451" cy="496428"/>
            </a:xfrm>
          </p:grpSpPr>
          <p:sp>
            <p:nvSpPr>
              <p:cNvPr id="232" name="Google Shape;232;p17"/>
              <p:cNvSpPr/>
              <p:nvPr/>
            </p:nvSpPr>
            <p:spPr>
              <a:xfrm>
                <a:off x="0" y="0"/>
                <a:ext cx="5886451" cy="496428"/>
              </a:xfrm>
              <a:custGeom>
                <a:rect b="b" l="l" r="r" t="t"/>
                <a:pathLst>
                  <a:path extrusionOk="0" h="496428" w="5886451">
                    <a:moveTo>
                      <a:pt x="0" y="0"/>
                    </a:moveTo>
                    <a:lnTo>
                      <a:pt x="5886451" y="0"/>
                    </a:lnTo>
                    <a:lnTo>
                      <a:pt x="5886451" y="496428"/>
                    </a:lnTo>
                    <a:lnTo>
                      <a:pt x="0" y="496428"/>
                    </a:lnTo>
                    <a:close/>
                  </a:path>
                </a:pathLst>
              </a:custGeom>
              <a:solidFill>
                <a:srgbClr val="0B2739">
                  <a:alpha val="0"/>
                </a:srgbClr>
              </a:solidFill>
              <a:ln>
                <a:noFill/>
              </a:ln>
            </p:spPr>
          </p:sp>
          <p:sp>
            <p:nvSpPr>
              <p:cNvPr id="233" name="Google Shape;233;p17"/>
              <p:cNvSpPr txBox="1"/>
              <p:nvPr/>
            </p:nvSpPr>
            <p:spPr>
              <a:xfrm>
                <a:off x="0" y="0"/>
                <a:ext cx="5886451" cy="49642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2002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0" lang="en-US" sz="1883" u="none" cap="none" strike="noStrike">
                    <a:solidFill>
                      <a:srgbClr val="0B2739"/>
                    </a:solidFill>
                    <a:latin typeface="Noto Sans"/>
                    <a:ea typeface="Noto Sans"/>
                    <a:cs typeface="Noto Sans"/>
                    <a:sym typeface="Noto Sans"/>
                  </a:rPr>
                  <a:t>%15'e varan kayıp azaltma</a:t>
                </a:r>
                <a:endParaRPr/>
              </a:p>
            </p:txBody>
          </p:sp>
        </p:grpSp>
        <p:sp>
          <p:nvSpPr>
            <p:cNvPr descr="preencoded.png" id="234" name="Google Shape;234;p17"/>
            <p:cNvSpPr/>
            <p:nvPr/>
          </p:nvSpPr>
          <p:spPr>
            <a:xfrm>
              <a:off x="6360436" y="1723331"/>
              <a:ext cx="457200" cy="457200"/>
            </a:xfrm>
            <a:custGeom>
              <a:rect b="b" l="l" r="r" t="t"/>
              <a:pathLst>
                <a:path extrusionOk="0" h="457200" w="457200">
                  <a:moveTo>
                    <a:pt x="0" y="0"/>
                  </a:moveTo>
                  <a:lnTo>
                    <a:pt x="457200" y="0"/>
                  </a:lnTo>
                  <a:lnTo>
                    <a:pt x="457200" y="457200"/>
                  </a:lnTo>
                  <a:lnTo>
                    <a:pt x="0" y="45720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grpSp>
          <p:nvGrpSpPr>
            <p:cNvPr id="235" name="Google Shape;235;p17"/>
            <p:cNvGrpSpPr/>
            <p:nvPr/>
          </p:nvGrpSpPr>
          <p:grpSpPr>
            <a:xfrm>
              <a:off x="7275080" y="1628079"/>
              <a:ext cx="5886451" cy="571501"/>
              <a:chOff x="0" y="0"/>
              <a:chExt cx="5886451" cy="571501"/>
            </a:xfrm>
          </p:grpSpPr>
          <p:sp>
            <p:nvSpPr>
              <p:cNvPr id="236" name="Google Shape;236;p17"/>
              <p:cNvSpPr/>
              <p:nvPr/>
            </p:nvSpPr>
            <p:spPr>
              <a:xfrm>
                <a:off x="0" y="0"/>
                <a:ext cx="5886451" cy="571501"/>
              </a:xfrm>
              <a:custGeom>
                <a:rect b="b" l="l" r="r" t="t"/>
                <a:pathLst>
                  <a:path extrusionOk="0" h="571501" w="5886451">
                    <a:moveTo>
                      <a:pt x="0" y="0"/>
                    </a:moveTo>
                    <a:lnTo>
                      <a:pt x="5886451" y="0"/>
                    </a:lnTo>
                    <a:lnTo>
                      <a:pt x="5886451" y="571501"/>
                    </a:lnTo>
                    <a:lnTo>
                      <a:pt x="0" y="571501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>
                <a:noFill/>
              </a:ln>
            </p:spPr>
          </p:sp>
          <p:sp>
            <p:nvSpPr>
              <p:cNvPr id="237" name="Google Shape;237;p17"/>
              <p:cNvSpPr txBox="1"/>
              <p:nvPr/>
            </p:nvSpPr>
            <p:spPr>
              <a:xfrm>
                <a:off x="0" y="0"/>
                <a:ext cx="5886451" cy="57150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1998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0" lang="en-US" sz="2092" u="none" cap="none" strike="noStrike">
                    <a:solidFill>
                      <a:srgbClr val="229799"/>
                    </a:solidFill>
                    <a:latin typeface="Noto Sans"/>
                    <a:ea typeface="Noto Sans"/>
                    <a:cs typeface="Noto Sans"/>
                    <a:sym typeface="Noto Sans"/>
                  </a:rPr>
                  <a:t>P2P Pazaryeri</a:t>
                </a:r>
                <a:endParaRPr/>
              </a:p>
            </p:txBody>
          </p:sp>
        </p:grpSp>
        <p:grpSp>
          <p:nvGrpSpPr>
            <p:cNvPr id="238" name="Google Shape;238;p17"/>
            <p:cNvGrpSpPr/>
            <p:nvPr/>
          </p:nvGrpSpPr>
          <p:grpSpPr>
            <a:xfrm>
              <a:off x="6989087" y="2180531"/>
              <a:ext cx="5886451" cy="891480"/>
              <a:chOff x="0" y="0"/>
              <a:chExt cx="5886451" cy="891480"/>
            </a:xfrm>
          </p:grpSpPr>
          <p:sp>
            <p:nvSpPr>
              <p:cNvPr id="239" name="Google Shape;239;p17"/>
              <p:cNvSpPr/>
              <p:nvPr/>
            </p:nvSpPr>
            <p:spPr>
              <a:xfrm>
                <a:off x="0" y="0"/>
                <a:ext cx="5886451" cy="891480"/>
              </a:xfrm>
              <a:custGeom>
                <a:rect b="b" l="l" r="r" t="t"/>
                <a:pathLst>
                  <a:path extrusionOk="0" h="891480" w="5886451">
                    <a:moveTo>
                      <a:pt x="0" y="0"/>
                    </a:moveTo>
                    <a:lnTo>
                      <a:pt x="5886451" y="0"/>
                    </a:lnTo>
                    <a:lnTo>
                      <a:pt x="5886451" y="891480"/>
                    </a:lnTo>
                    <a:lnTo>
                      <a:pt x="0" y="89148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>
                <a:noFill/>
              </a:ln>
            </p:spPr>
          </p:sp>
          <p:sp>
            <p:nvSpPr>
              <p:cNvPr id="240" name="Google Shape;240;p17"/>
              <p:cNvSpPr txBox="1"/>
              <p:nvPr/>
            </p:nvSpPr>
            <p:spPr>
              <a:xfrm>
                <a:off x="0" y="0"/>
                <a:ext cx="5886451" cy="89148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2002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0" lang="en-US" sz="1883" u="none" cap="none" strike="noStrike">
                    <a:solidFill>
                      <a:srgbClr val="0B2739"/>
                    </a:solidFill>
                    <a:latin typeface="Noto Sans"/>
                    <a:ea typeface="Noto Sans"/>
                    <a:cs typeface="Noto Sans"/>
                    <a:sym typeface="Noto Sans"/>
                  </a:rPr>
                  <a:t>≤30 sn eşleşme, EPİAŞ+15% alıcı-onayı</a:t>
                </a:r>
                <a:endParaRPr/>
              </a:p>
            </p:txBody>
          </p:sp>
        </p:grpSp>
        <p:sp>
          <p:nvSpPr>
            <p:cNvPr descr="preencoded.png" id="241" name="Google Shape;241;p17"/>
            <p:cNvSpPr/>
            <p:nvPr/>
          </p:nvSpPr>
          <p:spPr>
            <a:xfrm>
              <a:off x="6360436" y="152400"/>
              <a:ext cx="342900" cy="457200"/>
            </a:xfrm>
            <a:custGeom>
              <a:rect b="b" l="l" r="r" t="t"/>
              <a:pathLst>
                <a:path extrusionOk="0" h="457200" w="342900">
                  <a:moveTo>
                    <a:pt x="0" y="0"/>
                  </a:moveTo>
                  <a:lnTo>
                    <a:pt x="342900" y="0"/>
                  </a:lnTo>
                  <a:lnTo>
                    <a:pt x="342900" y="457200"/>
                  </a:lnTo>
                  <a:lnTo>
                    <a:pt x="0" y="45720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8">
                <a:alphaModFix/>
              </a:blip>
              <a:stretch>
                <a:fillRect b="-2082" l="0" r="0" t="-2081"/>
              </a:stretch>
            </a:blipFill>
            <a:ln>
              <a:noFill/>
            </a:ln>
          </p:spPr>
        </p:sp>
        <p:grpSp>
          <p:nvGrpSpPr>
            <p:cNvPr id="242" name="Google Shape;242;p17"/>
            <p:cNvGrpSpPr/>
            <p:nvPr/>
          </p:nvGrpSpPr>
          <p:grpSpPr>
            <a:xfrm>
              <a:off x="6989087" y="0"/>
              <a:ext cx="6000749" cy="571501"/>
              <a:chOff x="0" y="0"/>
              <a:chExt cx="6000749" cy="571501"/>
            </a:xfrm>
          </p:grpSpPr>
          <p:sp>
            <p:nvSpPr>
              <p:cNvPr id="243" name="Google Shape;243;p17"/>
              <p:cNvSpPr/>
              <p:nvPr/>
            </p:nvSpPr>
            <p:spPr>
              <a:xfrm>
                <a:off x="0" y="0"/>
                <a:ext cx="6000749" cy="571501"/>
              </a:xfrm>
              <a:custGeom>
                <a:rect b="b" l="l" r="r" t="t"/>
                <a:pathLst>
                  <a:path extrusionOk="0" h="571501" w="6000749">
                    <a:moveTo>
                      <a:pt x="0" y="0"/>
                    </a:moveTo>
                    <a:lnTo>
                      <a:pt x="6000749" y="0"/>
                    </a:lnTo>
                    <a:lnTo>
                      <a:pt x="6000749" y="571501"/>
                    </a:lnTo>
                    <a:lnTo>
                      <a:pt x="0" y="571501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>
                <a:noFill/>
              </a:ln>
            </p:spPr>
          </p:sp>
          <p:sp>
            <p:nvSpPr>
              <p:cNvPr id="244" name="Google Shape;244;p17"/>
              <p:cNvSpPr txBox="1"/>
              <p:nvPr/>
            </p:nvSpPr>
            <p:spPr>
              <a:xfrm>
                <a:off x="0" y="0"/>
                <a:ext cx="6000749" cy="57150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1998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0" lang="en-US" sz="2092" u="none" cap="none" strike="noStrike">
                    <a:solidFill>
                      <a:srgbClr val="229799"/>
                    </a:solidFill>
                    <a:latin typeface="Noto Sans"/>
                    <a:ea typeface="Noto Sans"/>
                    <a:cs typeface="Noto Sans"/>
                    <a:sym typeface="Noto Sans"/>
                  </a:rPr>
                  <a:t>Reaktif Ceza Motoru</a:t>
                </a:r>
                <a:endParaRPr/>
              </a:p>
            </p:txBody>
          </p:sp>
        </p:grpSp>
        <p:grpSp>
          <p:nvGrpSpPr>
            <p:cNvPr id="245" name="Google Shape;245;p17"/>
            <p:cNvGrpSpPr/>
            <p:nvPr/>
          </p:nvGrpSpPr>
          <p:grpSpPr>
            <a:xfrm>
              <a:off x="6989087" y="666749"/>
              <a:ext cx="6000749" cy="891480"/>
              <a:chOff x="0" y="0"/>
              <a:chExt cx="6000749" cy="891480"/>
            </a:xfrm>
          </p:grpSpPr>
          <p:sp>
            <p:nvSpPr>
              <p:cNvPr id="246" name="Google Shape;246;p17"/>
              <p:cNvSpPr/>
              <p:nvPr/>
            </p:nvSpPr>
            <p:spPr>
              <a:xfrm>
                <a:off x="0" y="0"/>
                <a:ext cx="6000749" cy="891480"/>
              </a:xfrm>
              <a:custGeom>
                <a:rect b="b" l="l" r="r" t="t"/>
                <a:pathLst>
                  <a:path extrusionOk="0" h="891480" w="6000749">
                    <a:moveTo>
                      <a:pt x="0" y="0"/>
                    </a:moveTo>
                    <a:lnTo>
                      <a:pt x="6000749" y="0"/>
                    </a:lnTo>
                    <a:lnTo>
                      <a:pt x="6000749" y="891480"/>
                    </a:lnTo>
                    <a:lnTo>
                      <a:pt x="0" y="89148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>
                <a:noFill/>
              </a:ln>
            </p:spPr>
          </p:sp>
          <p:sp>
            <p:nvSpPr>
              <p:cNvPr id="247" name="Google Shape;247;p17"/>
              <p:cNvSpPr txBox="1"/>
              <p:nvPr/>
            </p:nvSpPr>
            <p:spPr>
              <a:xfrm>
                <a:off x="0" y="0"/>
                <a:ext cx="6000749" cy="89148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2002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0" lang="en-US" sz="1883" u="none" cap="none" strike="noStrike">
                    <a:solidFill>
                      <a:srgbClr val="0B2739"/>
                    </a:solidFill>
                    <a:latin typeface="Noto Sans"/>
                    <a:ea typeface="Noto Sans"/>
                    <a:cs typeface="Noto Sans"/>
                    <a:sym typeface="Noto Sans"/>
                  </a:rPr>
                  <a:t>%85 doğruluk, ceza maliyetini %70 azaltma</a:t>
                </a:r>
                <a:endParaRPr/>
              </a:p>
            </p:txBody>
          </p:sp>
        </p:grpSp>
        <p:sp>
          <p:nvSpPr>
            <p:cNvPr descr="preencoded.png" id="248" name="Google Shape;248;p17"/>
            <p:cNvSpPr/>
            <p:nvPr/>
          </p:nvSpPr>
          <p:spPr>
            <a:xfrm>
              <a:off x="228600" y="3025754"/>
              <a:ext cx="342900" cy="457200"/>
            </a:xfrm>
            <a:custGeom>
              <a:rect b="b" l="l" r="r" t="t"/>
              <a:pathLst>
                <a:path extrusionOk="0" h="457200" w="342900">
                  <a:moveTo>
                    <a:pt x="0" y="0"/>
                  </a:moveTo>
                  <a:lnTo>
                    <a:pt x="342900" y="0"/>
                  </a:lnTo>
                  <a:lnTo>
                    <a:pt x="342900" y="457200"/>
                  </a:lnTo>
                  <a:lnTo>
                    <a:pt x="0" y="45720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9">
                <a:alphaModFix/>
              </a:blip>
              <a:stretch>
                <a:fillRect b="-2082" l="0" r="0" t="-2081"/>
              </a:stretch>
            </a:blipFill>
            <a:ln>
              <a:noFill/>
            </a:ln>
          </p:spPr>
        </p:sp>
        <p:grpSp>
          <p:nvGrpSpPr>
            <p:cNvPr id="249" name="Google Shape;249;p17"/>
            <p:cNvGrpSpPr/>
            <p:nvPr/>
          </p:nvGrpSpPr>
          <p:grpSpPr>
            <a:xfrm>
              <a:off x="850901" y="2911454"/>
              <a:ext cx="6000749" cy="571501"/>
              <a:chOff x="0" y="0"/>
              <a:chExt cx="6000749" cy="571501"/>
            </a:xfrm>
          </p:grpSpPr>
          <p:sp>
            <p:nvSpPr>
              <p:cNvPr id="250" name="Google Shape;250;p17"/>
              <p:cNvSpPr/>
              <p:nvPr/>
            </p:nvSpPr>
            <p:spPr>
              <a:xfrm>
                <a:off x="0" y="0"/>
                <a:ext cx="6000749" cy="571501"/>
              </a:xfrm>
              <a:custGeom>
                <a:rect b="b" l="l" r="r" t="t"/>
                <a:pathLst>
                  <a:path extrusionOk="0" h="571501" w="6000749">
                    <a:moveTo>
                      <a:pt x="0" y="0"/>
                    </a:moveTo>
                    <a:lnTo>
                      <a:pt x="6000749" y="0"/>
                    </a:lnTo>
                    <a:lnTo>
                      <a:pt x="6000749" y="571501"/>
                    </a:lnTo>
                    <a:lnTo>
                      <a:pt x="0" y="571501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>
                <a:noFill/>
              </a:ln>
            </p:spPr>
          </p:sp>
          <p:sp>
            <p:nvSpPr>
              <p:cNvPr id="251" name="Google Shape;251;p17"/>
              <p:cNvSpPr txBox="1"/>
              <p:nvPr/>
            </p:nvSpPr>
            <p:spPr>
              <a:xfrm>
                <a:off x="0" y="0"/>
                <a:ext cx="6000749" cy="57150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1998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0" lang="en-US" sz="2092" u="none" cap="none" strike="noStrike">
                    <a:solidFill>
                      <a:srgbClr val="229799"/>
                    </a:solidFill>
                    <a:latin typeface="Noto Sans"/>
                    <a:ea typeface="Noto Sans"/>
                    <a:cs typeface="Noto Sans"/>
                    <a:sym typeface="Noto Sans"/>
                  </a:rPr>
                  <a:t>CBAM/Rapor API</a:t>
                </a:r>
                <a:endParaRPr/>
              </a:p>
            </p:txBody>
          </p:sp>
        </p:grpSp>
        <p:grpSp>
          <p:nvGrpSpPr>
            <p:cNvPr id="252" name="Google Shape;252;p17"/>
            <p:cNvGrpSpPr/>
            <p:nvPr/>
          </p:nvGrpSpPr>
          <p:grpSpPr>
            <a:xfrm>
              <a:off x="742952" y="3540104"/>
              <a:ext cx="6000749" cy="547228"/>
              <a:chOff x="0" y="0"/>
              <a:chExt cx="6000749" cy="547228"/>
            </a:xfrm>
          </p:grpSpPr>
          <p:sp>
            <p:nvSpPr>
              <p:cNvPr id="253" name="Google Shape;253;p17"/>
              <p:cNvSpPr/>
              <p:nvPr/>
            </p:nvSpPr>
            <p:spPr>
              <a:xfrm>
                <a:off x="0" y="0"/>
                <a:ext cx="6000749" cy="547228"/>
              </a:xfrm>
              <a:custGeom>
                <a:rect b="b" l="l" r="r" t="t"/>
                <a:pathLst>
                  <a:path extrusionOk="0" h="547228" w="6000749">
                    <a:moveTo>
                      <a:pt x="0" y="0"/>
                    </a:moveTo>
                    <a:lnTo>
                      <a:pt x="6000749" y="0"/>
                    </a:lnTo>
                    <a:lnTo>
                      <a:pt x="6000749" y="547228"/>
                    </a:lnTo>
                    <a:lnTo>
                      <a:pt x="0" y="547228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>
                <a:noFill/>
              </a:ln>
            </p:spPr>
          </p:sp>
          <p:sp>
            <p:nvSpPr>
              <p:cNvPr id="254" name="Google Shape;254;p17"/>
              <p:cNvSpPr txBox="1"/>
              <p:nvPr/>
            </p:nvSpPr>
            <p:spPr>
              <a:xfrm>
                <a:off x="0" y="0"/>
                <a:ext cx="6000749" cy="54722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2002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0" lang="en-US" sz="1883" u="none" cap="none" strike="noStrike">
                    <a:solidFill>
                      <a:srgbClr val="0B2739"/>
                    </a:solidFill>
                    <a:latin typeface="Noto Sans"/>
                    <a:ea typeface="Noto Sans"/>
                    <a:cs typeface="Noto Sans"/>
                    <a:sym typeface="Noto Sans"/>
                  </a:rPr>
                  <a:t>PDF &amp; API çıktı</a:t>
                </a:r>
                <a:endParaRPr/>
              </a:p>
            </p:txBody>
          </p:sp>
        </p:grpSp>
        <p:sp>
          <p:nvSpPr>
            <p:cNvPr descr="preencoded.png" id="255" name="Google Shape;255;p17"/>
            <p:cNvSpPr/>
            <p:nvPr/>
          </p:nvSpPr>
          <p:spPr>
            <a:xfrm>
              <a:off x="6360436" y="3113905"/>
              <a:ext cx="571500" cy="457200"/>
            </a:xfrm>
            <a:custGeom>
              <a:rect b="b" l="l" r="r" t="t"/>
              <a:pathLst>
                <a:path extrusionOk="0" h="457200" w="571500">
                  <a:moveTo>
                    <a:pt x="0" y="0"/>
                  </a:moveTo>
                  <a:lnTo>
                    <a:pt x="571500" y="0"/>
                  </a:lnTo>
                  <a:lnTo>
                    <a:pt x="571500" y="457200"/>
                  </a:lnTo>
                  <a:lnTo>
                    <a:pt x="0" y="45720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10">
                <a:alphaModFix/>
              </a:blip>
              <a:stretch>
                <a:fillRect b="-2082" l="0" r="0" t="-2081"/>
              </a:stretch>
            </a:blipFill>
            <a:ln>
              <a:noFill/>
            </a:ln>
          </p:spPr>
        </p:sp>
        <p:grpSp>
          <p:nvGrpSpPr>
            <p:cNvPr id="256" name="Google Shape;256;p17"/>
            <p:cNvGrpSpPr/>
            <p:nvPr/>
          </p:nvGrpSpPr>
          <p:grpSpPr>
            <a:xfrm>
              <a:off x="7275080" y="2999604"/>
              <a:ext cx="5772149" cy="571501"/>
              <a:chOff x="0" y="0"/>
              <a:chExt cx="5772149" cy="571501"/>
            </a:xfrm>
          </p:grpSpPr>
          <p:sp>
            <p:nvSpPr>
              <p:cNvPr id="257" name="Google Shape;257;p17"/>
              <p:cNvSpPr/>
              <p:nvPr/>
            </p:nvSpPr>
            <p:spPr>
              <a:xfrm>
                <a:off x="0" y="0"/>
                <a:ext cx="5772149" cy="571501"/>
              </a:xfrm>
              <a:custGeom>
                <a:rect b="b" l="l" r="r" t="t"/>
                <a:pathLst>
                  <a:path extrusionOk="0" h="571501" w="5772149">
                    <a:moveTo>
                      <a:pt x="0" y="0"/>
                    </a:moveTo>
                    <a:lnTo>
                      <a:pt x="5772149" y="0"/>
                    </a:lnTo>
                    <a:lnTo>
                      <a:pt x="5772149" y="571501"/>
                    </a:lnTo>
                    <a:lnTo>
                      <a:pt x="0" y="571501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>
                <a:noFill/>
              </a:ln>
            </p:spPr>
          </p:sp>
          <p:sp>
            <p:nvSpPr>
              <p:cNvPr id="258" name="Google Shape;258;p17"/>
              <p:cNvSpPr txBox="1"/>
              <p:nvPr/>
            </p:nvSpPr>
            <p:spPr>
              <a:xfrm>
                <a:off x="0" y="0"/>
                <a:ext cx="5772149" cy="57150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1998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0" lang="en-US" sz="2092" u="none" cap="none" strike="noStrike">
                    <a:solidFill>
                      <a:srgbClr val="229799"/>
                    </a:solidFill>
                    <a:latin typeface="Noto Sans"/>
                    <a:ea typeface="Noto Sans"/>
                    <a:cs typeface="Noto Sans"/>
                    <a:sym typeface="Noto Sans"/>
                  </a:rPr>
                  <a:t>Modüler SaaS &amp; API</a:t>
                </a:r>
                <a:endParaRPr/>
              </a:p>
            </p:txBody>
          </p:sp>
        </p:grpSp>
        <p:grpSp>
          <p:nvGrpSpPr>
            <p:cNvPr id="259" name="Google Shape;259;p17"/>
            <p:cNvGrpSpPr/>
            <p:nvPr/>
          </p:nvGrpSpPr>
          <p:grpSpPr>
            <a:xfrm>
              <a:off x="6989087" y="3621905"/>
              <a:ext cx="5772149" cy="496428"/>
              <a:chOff x="0" y="0"/>
              <a:chExt cx="5772149" cy="496428"/>
            </a:xfrm>
          </p:grpSpPr>
          <p:sp>
            <p:nvSpPr>
              <p:cNvPr id="260" name="Google Shape;260;p17"/>
              <p:cNvSpPr/>
              <p:nvPr/>
            </p:nvSpPr>
            <p:spPr>
              <a:xfrm>
                <a:off x="0" y="0"/>
                <a:ext cx="5772149" cy="496428"/>
              </a:xfrm>
              <a:custGeom>
                <a:rect b="b" l="l" r="r" t="t"/>
                <a:pathLst>
                  <a:path extrusionOk="0" h="496428" w="5772149">
                    <a:moveTo>
                      <a:pt x="0" y="0"/>
                    </a:moveTo>
                    <a:lnTo>
                      <a:pt x="5772149" y="0"/>
                    </a:lnTo>
                    <a:lnTo>
                      <a:pt x="5772149" y="496428"/>
                    </a:lnTo>
                    <a:lnTo>
                      <a:pt x="0" y="496428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>
                <a:noFill/>
              </a:ln>
            </p:spPr>
          </p:sp>
          <p:sp>
            <p:nvSpPr>
              <p:cNvPr id="261" name="Google Shape;261;p17"/>
              <p:cNvSpPr txBox="1"/>
              <p:nvPr/>
            </p:nvSpPr>
            <p:spPr>
              <a:xfrm>
                <a:off x="0" y="0"/>
                <a:ext cx="5772149" cy="49642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2002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0" lang="en-US" sz="1883" u="none" cap="none" strike="noStrike">
                    <a:solidFill>
                      <a:srgbClr val="0B2739"/>
                    </a:solidFill>
                    <a:latin typeface="Noto Sans"/>
                    <a:ea typeface="Noto Sans"/>
                    <a:cs typeface="Noto Sans"/>
                    <a:sym typeface="Noto Sans"/>
                  </a:rPr>
                  <a:t>REST/MQTT uyumlu</a:t>
                </a:r>
                <a:endParaRPr/>
              </a:p>
            </p:txBody>
          </p:sp>
        </p:grpSp>
      </p:grpSp>
      <p:sp>
        <p:nvSpPr>
          <p:cNvPr id="262" name="Google Shape;262;p17"/>
          <p:cNvSpPr/>
          <p:nvPr/>
        </p:nvSpPr>
        <p:spPr>
          <a:xfrm>
            <a:off x="0" y="5102410"/>
            <a:ext cx="7593960" cy="5213047"/>
          </a:xfrm>
          <a:custGeom>
            <a:rect b="b" l="l" r="r" t="t"/>
            <a:pathLst>
              <a:path extrusionOk="0" h="5213047" w="7593960">
                <a:moveTo>
                  <a:pt x="0" y="0"/>
                </a:moveTo>
                <a:lnTo>
                  <a:pt x="7593960" y="0"/>
                </a:lnTo>
                <a:lnTo>
                  <a:pt x="7593960" y="5213047"/>
                </a:lnTo>
                <a:lnTo>
                  <a:pt x="0" y="521304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 b="-1429" l="-2577" r="-3116" t="0"/>
            </a:stretch>
          </a:blipFill>
          <a:ln>
            <a:noFill/>
          </a:ln>
        </p:spPr>
      </p:sp>
      <p:sp>
        <p:nvSpPr>
          <p:cNvPr id="263" name="Google Shape;263;p17"/>
          <p:cNvSpPr txBox="1"/>
          <p:nvPr/>
        </p:nvSpPr>
        <p:spPr>
          <a:xfrm>
            <a:off x="3796980" y="651389"/>
            <a:ext cx="11370752" cy="21214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85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9369" u="none" cap="none" strike="noStrike">
                <a:solidFill>
                  <a:srgbClr val="229799"/>
                </a:solidFill>
                <a:latin typeface="Arial"/>
                <a:ea typeface="Arial"/>
                <a:cs typeface="Arial"/>
                <a:sym typeface="Arial"/>
              </a:rPr>
              <a:t>Ürünümüzle Neler Başarıyoruz?</a:t>
            </a:r>
            <a:endParaRPr/>
          </a:p>
        </p:txBody>
      </p:sp>
      <p:sp>
        <p:nvSpPr>
          <p:cNvPr id="264" name="Google Shape;264;p17"/>
          <p:cNvSpPr txBox="1"/>
          <p:nvPr/>
        </p:nvSpPr>
        <p:spPr>
          <a:xfrm>
            <a:off x="-296879" y="3710940"/>
            <a:ext cx="17556179" cy="4057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399" u="none" cap="none" strike="noStrike">
                <a:solidFill>
                  <a:srgbClr val="0B2739"/>
                </a:solidFill>
                <a:latin typeface="Arial"/>
                <a:ea typeface="Arial"/>
                <a:cs typeface="Arial"/>
                <a:sym typeface="Arial"/>
              </a:rPr>
              <a:t>OSB ve KOBİ’ler için </a:t>
            </a:r>
            <a:r>
              <a:rPr b="1" i="0" lang="en-US" sz="2399" u="none" cap="none" strike="noStrike">
                <a:solidFill>
                  <a:srgbClr val="229799"/>
                </a:solidFill>
                <a:latin typeface="Arial"/>
                <a:ea typeface="Arial"/>
                <a:cs typeface="Arial"/>
                <a:sym typeface="Arial"/>
              </a:rPr>
              <a:t>AI destekli dijital ikiz</a:t>
            </a:r>
            <a:r>
              <a:rPr b="1" i="0" lang="en-US" sz="2399" u="none" cap="none" strike="noStrike">
                <a:solidFill>
                  <a:srgbClr val="0B2739"/>
                </a:solidFill>
                <a:latin typeface="Arial"/>
                <a:ea typeface="Arial"/>
                <a:cs typeface="Arial"/>
                <a:sym typeface="Arial"/>
              </a:rPr>
              <a:t>, gerçek-zamanlı izleme ve </a:t>
            </a:r>
            <a:r>
              <a:rPr b="1" i="0" lang="en-US" sz="2399" u="none" cap="none" strike="noStrike">
                <a:solidFill>
                  <a:srgbClr val="229799"/>
                </a:solidFill>
                <a:latin typeface="Arial"/>
                <a:ea typeface="Arial"/>
                <a:cs typeface="Arial"/>
                <a:sym typeface="Arial"/>
              </a:rPr>
              <a:t>blokzincir P2P ticaret</a:t>
            </a:r>
            <a:r>
              <a:rPr b="1" i="0" lang="en-US" sz="2399" u="none" cap="none" strike="noStrike">
                <a:solidFill>
                  <a:srgbClr val="0B2739"/>
                </a:solidFill>
                <a:latin typeface="Arial"/>
                <a:ea typeface="Arial"/>
                <a:cs typeface="Arial"/>
                <a:sym typeface="Arial"/>
              </a:rPr>
              <a:t> sunan </a:t>
            </a:r>
            <a:r>
              <a:rPr b="1" i="0" lang="en-US" sz="2399" u="none" cap="none" strike="noStrike">
                <a:solidFill>
                  <a:srgbClr val="229799"/>
                </a:solidFill>
                <a:latin typeface="Arial"/>
                <a:ea typeface="Arial"/>
                <a:cs typeface="Arial"/>
                <a:sym typeface="Arial"/>
              </a:rPr>
              <a:t>EaaS</a:t>
            </a:r>
            <a:r>
              <a:rPr b="1" i="0" lang="en-US" sz="2399" u="none" cap="none" strike="noStrike">
                <a:solidFill>
                  <a:srgbClr val="0B2739"/>
                </a:solidFill>
                <a:latin typeface="Arial"/>
                <a:ea typeface="Arial"/>
                <a:cs typeface="Arial"/>
                <a:sym typeface="Arial"/>
              </a:rPr>
              <a:t> platform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FCFC"/>
        </a:solidFill>
      </p:bgPr>
    </p:bg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8"/>
          <p:cNvSpPr/>
          <p:nvPr/>
        </p:nvSpPr>
        <p:spPr>
          <a:xfrm>
            <a:off x="10525126" y="-7617205"/>
            <a:ext cx="15680649" cy="15835551"/>
          </a:xfrm>
          <a:custGeom>
            <a:rect b="b" l="l" r="r" t="t"/>
            <a:pathLst>
              <a:path extrusionOk="0" h="15835551" w="15680649">
                <a:moveTo>
                  <a:pt x="0" y="0"/>
                </a:moveTo>
                <a:lnTo>
                  <a:pt x="15680649" y="0"/>
                </a:lnTo>
                <a:lnTo>
                  <a:pt x="15680649" y="15835550"/>
                </a:lnTo>
                <a:lnTo>
                  <a:pt x="0" y="158355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75000"/>
            </a:blip>
            <a:stretch>
              <a:fillRect b="0" l="-986" r="0" t="0"/>
            </a:stretch>
          </a:blipFill>
          <a:ln>
            <a:noFill/>
          </a:ln>
        </p:spPr>
      </p:sp>
      <p:sp>
        <p:nvSpPr>
          <p:cNvPr id="270" name="Google Shape;270;p18"/>
          <p:cNvSpPr/>
          <p:nvPr/>
        </p:nvSpPr>
        <p:spPr>
          <a:xfrm>
            <a:off x="857250" y="2200276"/>
            <a:ext cx="57150" cy="2171700"/>
          </a:xfrm>
          <a:custGeom>
            <a:rect b="b" l="l" r="r" t="t"/>
            <a:pathLst>
              <a:path extrusionOk="0" h="2895600" w="76200">
                <a:moveTo>
                  <a:pt x="0" y="0"/>
                </a:moveTo>
                <a:lnTo>
                  <a:pt x="76200" y="0"/>
                </a:lnTo>
                <a:lnTo>
                  <a:pt x="76200" y="2895600"/>
                </a:lnTo>
                <a:lnTo>
                  <a:pt x="0" y="2895600"/>
                </a:lnTo>
                <a:close/>
              </a:path>
            </a:pathLst>
          </a:custGeom>
          <a:solidFill>
            <a:srgbClr val="087E8B"/>
          </a:solidFill>
          <a:ln>
            <a:noFill/>
          </a:ln>
        </p:spPr>
      </p:sp>
      <p:sp>
        <p:nvSpPr>
          <p:cNvPr descr="preencoded.png" id="271" name="Google Shape;271;p18"/>
          <p:cNvSpPr/>
          <p:nvPr/>
        </p:nvSpPr>
        <p:spPr>
          <a:xfrm>
            <a:off x="1214438" y="2621756"/>
            <a:ext cx="342900" cy="342900"/>
          </a:xfrm>
          <a:custGeom>
            <a:rect b="b" l="l" r="r" t="t"/>
            <a:pathLst>
              <a:path extrusionOk="0" h="457200" w="457200">
                <a:moveTo>
                  <a:pt x="0" y="0"/>
                </a:moveTo>
                <a:lnTo>
                  <a:pt x="457200" y="0"/>
                </a:lnTo>
                <a:lnTo>
                  <a:pt x="457200" y="457200"/>
                </a:lnTo>
                <a:lnTo>
                  <a:pt x="0" y="4572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2082" l="0" r="0" t="-2081"/>
            </a:stretch>
          </a:blipFill>
          <a:ln>
            <a:noFill/>
          </a:ln>
        </p:spPr>
      </p:sp>
      <p:grpSp>
        <p:nvGrpSpPr>
          <p:cNvPr id="272" name="Google Shape;272;p18"/>
          <p:cNvGrpSpPr/>
          <p:nvPr/>
        </p:nvGrpSpPr>
        <p:grpSpPr>
          <a:xfrm>
            <a:off x="1728788" y="2557462"/>
            <a:ext cx="2725868" cy="542925"/>
            <a:chOff x="0" y="0"/>
            <a:chExt cx="3156272" cy="628651"/>
          </a:xfrm>
        </p:grpSpPr>
        <p:sp>
          <p:nvSpPr>
            <p:cNvPr id="273" name="Google Shape;273;p18"/>
            <p:cNvSpPr/>
            <p:nvPr/>
          </p:nvSpPr>
          <p:spPr>
            <a:xfrm>
              <a:off x="0" y="0"/>
              <a:ext cx="3156272" cy="628651"/>
            </a:xfrm>
            <a:custGeom>
              <a:rect b="b" l="l" r="r" t="t"/>
              <a:pathLst>
                <a:path extrusionOk="0" h="628651" w="3156272">
                  <a:moveTo>
                    <a:pt x="0" y="0"/>
                  </a:moveTo>
                  <a:lnTo>
                    <a:pt x="3156272" y="0"/>
                  </a:lnTo>
                  <a:lnTo>
                    <a:pt x="3156272" y="628651"/>
                  </a:lnTo>
                  <a:lnTo>
                    <a:pt x="0" y="62865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274" name="Google Shape;274;p18"/>
            <p:cNvSpPr txBox="1"/>
            <p:nvPr/>
          </p:nvSpPr>
          <p:spPr>
            <a:xfrm>
              <a:off x="0" y="9525"/>
              <a:ext cx="3156272" cy="61912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1999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476" u="none" cap="none" strike="noStrike">
                  <a:solidFill>
                    <a:srgbClr val="087E8B"/>
                  </a:solidFill>
                  <a:latin typeface="Noto Sans"/>
                  <a:ea typeface="Noto Sans"/>
                  <a:cs typeface="Noto Sans"/>
                  <a:sym typeface="Noto Sans"/>
                </a:rPr>
                <a:t> Akıllı Dijital İkiz </a:t>
              </a:r>
              <a:endParaRPr/>
            </a:p>
          </p:txBody>
        </p:sp>
      </p:grpSp>
      <p:grpSp>
        <p:nvGrpSpPr>
          <p:cNvPr id="275" name="Google Shape;275;p18"/>
          <p:cNvGrpSpPr/>
          <p:nvPr/>
        </p:nvGrpSpPr>
        <p:grpSpPr>
          <a:xfrm>
            <a:off x="1214438" y="3243262"/>
            <a:ext cx="7358062" cy="771526"/>
            <a:chOff x="0" y="0"/>
            <a:chExt cx="9810749" cy="1028701"/>
          </a:xfrm>
        </p:grpSpPr>
        <p:sp>
          <p:nvSpPr>
            <p:cNvPr id="276" name="Google Shape;276;p18"/>
            <p:cNvSpPr/>
            <p:nvPr/>
          </p:nvSpPr>
          <p:spPr>
            <a:xfrm>
              <a:off x="0" y="0"/>
              <a:ext cx="9810749" cy="1028701"/>
            </a:xfrm>
            <a:custGeom>
              <a:rect b="b" l="l" r="r" t="t"/>
              <a:pathLst>
                <a:path extrusionOk="0" h="1028701" w="9810749">
                  <a:moveTo>
                    <a:pt x="0" y="0"/>
                  </a:moveTo>
                  <a:lnTo>
                    <a:pt x="9810749" y="0"/>
                  </a:lnTo>
                  <a:lnTo>
                    <a:pt x="9810749" y="1028701"/>
                  </a:lnTo>
                  <a:lnTo>
                    <a:pt x="0" y="102870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277" name="Google Shape;277;p18"/>
            <p:cNvSpPr txBox="1"/>
            <p:nvPr/>
          </p:nvSpPr>
          <p:spPr>
            <a:xfrm>
              <a:off x="0" y="0"/>
              <a:ext cx="9810749" cy="102870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002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883" u="none" cap="none" strike="noStrike">
                  <a:solidFill>
                    <a:srgbClr val="3C3C3C"/>
                  </a:solidFill>
                  <a:latin typeface="Noto Sans"/>
                  <a:ea typeface="Noto Sans"/>
                  <a:cs typeface="Noto Sans"/>
                  <a:sym typeface="Noto Sans"/>
                </a:rPr>
                <a:t> Ekipman ve yük profillerini kendi kendine öğrenen yapay zekâ modeli → daha hassas tahmin &amp; optimizasyon. </a:t>
              </a:r>
              <a:endParaRPr/>
            </a:p>
          </p:txBody>
        </p:sp>
      </p:grpSp>
      <p:sp>
        <p:nvSpPr>
          <p:cNvPr id="278" name="Google Shape;278;p18"/>
          <p:cNvSpPr/>
          <p:nvPr/>
        </p:nvSpPr>
        <p:spPr>
          <a:xfrm>
            <a:off x="9358314" y="3504009"/>
            <a:ext cx="57150" cy="2171700"/>
          </a:xfrm>
          <a:custGeom>
            <a:rect b="b" l="l" r="r" t="t"/>
            <a:pathLst>
              <a:path extrusionOk="0" h="2895600" w="76200">
                <a:moveTo>
                  <a:pt x="0" y="0"/>
                </a:moveTo>
                <a:lnTo>
                  <a:pt x="76200" y="0"/>
                </a:lnTo>
                <a:lnTo>
                  <a:pt x="76200" y="2895600"/>
                </a:lnTo>
                <a:lnTo>
                  <a:pt x="0" y="2895600"/>
                </a:lnTo>
                <a:close/>
              </a:path>
            </a:pathLst>
          </a:custGeom>
          <a:solidFill>
            <a:srgbClr val="087E8B"/>
          </a:solidFill>
          <a:ln>
            <a:noFill/>
          </a:ln>
        </p:spPr>
      </p:sp>
      <p:sp>
        <p:nvSpPr>
          <p:cNvPr descr="preencoded.png" id="279" name="Google Shape;279;p18"/>
          <p:cNvSpPr/>
          <p:nvPr/>
        </p:nvSpPr>
        <p:spPr>
          <a:xfrm>
            <a:off x="9715502" y="3925489"/>
            <a:ext cx="428625" cy="342900"/>
          </a:xfrm>
          <a:custGeom>
            <a:rect b="b" l="l" r="r" t="t"/>
            <a:pathLst>
              <a:path extrusionOk="0" h="457200" w="571500">
                <a:moveTo>
                  <a:pt x="0" y="0"/>
                </a:moveTo>
                <a:lnTo>
                  <a:pt x="571500" y="0"/>
                </a:lnTo>
                <a:lnTo>
                  <a:pt x="571500" y="457200"/>
                </a:lnTo>
                <a:lnTo>
                  <a:pt x="0" y="4572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-2082" l="0" r="0" t="-2081"/>
            </a:stretch>
          </a:blipFill>
          <a:ln>
            <a:noFill/>
          </a:ln>
        </p:spPr>
      </p:sp>
      <p:grpSp>
        <p:nvGrpSpPr>
          <p:cNvPr id="280" name="Google Shape;280;p18"/>
          <p:cNvGrpSpPr/>
          <p:nvPr/>
        </p:nvGrpSpPr>
        <p:grpSpPr>
          <a:xfrm>
            <a:off x="10315578" y="3861195"/>
            <a:ext cx="4963254" cy="523878"/>
            <a:chOff x="0" y="0"/>
            <a:chExt cx="5955877" cy="628651"/>
          </a:xfrm>
        </p:grpSpPr>
        <p:sp>
          <p:nvSpPr>
            <p:cNvPr id="281" name="Google Shape;281;p18"/>
            <p:cNvSpPr/>
            <p:nvPr/>
          </p:nvSpPr>
          <p:spPr>
            <a:xfrm>
              <a:off x="0" y="0"/>
              <a:ext cx="5955877" cy="628651"/>
            </a:xfrm>
            <a:custGeom>
              <a:rect b="b" l="l" r="r" t="t"/>
              <a:pathLst>
                <a:path extrusionOk="0" h="628651" w="5955877">
                  <a:moveTo>
                    <a:pt x="0" y="0"/>
                  </a:moveTo>
                  <a:lnTo>
                    <a:pt x="5955877" y="0"/>
                  </a:lnTo>
                  <a:lnTo>
                    <a:pt x="5955877" y="628651"/>
                  </a:lnTo>
                  <a:lnTo>
                    <a:pt x="0" y="62865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282" name="Google Shape;282;p18"/>
            <p:cNvSpPr txBox="1"/>
            <p:nvPr/>
          </p:nvSpPr>
          <p:spPr>
            <a:xfrm>
              <a:off x="0" y="9525"/>
              <a:ext cx="5955877" cy="61912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1999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476" u="none" cap="none" strike="noStrike">
                  <a:solidFill>
                    <a:srgbClr val="087E8B"/>
                  </a:solidFill>
                  <a:latin typeface="Noto Sans"/>
                  <a:ea typeface="Noto Sans"/>
                  <a:cs typeface="Noto Sans"/>
                  <a:sym typeface="Noto Sans"/>
                </a:rPr>
                <a:t> Yerli Blokzincir Entegrasyonu </a:t>
              </a:r>
              <a:endParaRPr/>
            </a:p>
          </p:txBody>
        </p:sp>
      </p:grpSp>
      <p:grpSp>
        <p:nvGrpSpPr>
          <p:cNvPr id="283" name="Google Shape;283;p18"/>
          <p:cNvGrpSpPr/>
          <p:nvPr/>
        </p:nvGrpSpPr>
        <p:grpSpPr>
          <a:xfrm>
            <a:off x="9715502" y="4546995"/>
            <a:ext cx="7358062" cy="771526"/>
            <a:chOff x="0" y="0"/>
            <a:chExt cx="9810749" cy="1028701"/>
          </a:xfrm>
        </p:grpSpPr>
        <p:sp>
          <p:nvSpPr>
            <p:cNvPr id="284" name="Google Shape;284;p18"/>
            <p:cNvSpPr/>
            <p:nvPr/>
          </p:nvSpPr>
          <p:spPr>
            <a:xfrm>
              <a:off x="0" y="0"/>
              <a:ext cx="9810749" cy="1028701"/>
            </a:xfrm>
            <a:custGeom>
              <a:rect b="b" l="l" r="r" t="t"/>
              <a:pathLst>
                <a:path extrusionOk="0" h="1028701" w="9810749">
                  <a:moveTo>
                    <a:pt x="0" y="0"/>
                  </a:moveTo>
                  <a:lnTo>
                    <a:pt x="9810749" y="0"/>
                  </a:lnTo>
                  <a:lnTo>
                    <a:pt x="9810749" y="1028701"/>
                  </a:lnTo>
                  <a:lnTo>
                    <a:pt x="0" y="102870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285" name="Google Shape;285;p18"/>
            <p:cNvSpPr txBox="1"/>
            <p:nvPr/>
          </p:nvSpPr>
          <p:spPr>
            <a:xfrm>
              <a:off x="0" y="0"/>
              <a:ext cx="9810749" cy="102870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002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883" u="none" cap="none" strike="noStrike">
                  <a:solidFill>
                    <a:srgbClr val="3C3C3C"/>
                  </a:solidFill>
                  <a:latin typeface="Noto Sans"/>
                  <a:ea typeface="Noto Sans"/>
                  <a:cs typeface="Noto Sans"/>
                  <a:sym typeface="Noto Sans"/>
                </a:rPr>
                <a:t> Energy Web Chain uyumlu akıllı sözleşme → güvenli, 30 sn'de tamamlanan P2P işlemler. </a:t>
              </a:r>
              <a:endParaRPr/>
            </a:p>
          </p:txBody>
        </p:sp>
      </p:grpSp>
      <p:sp>
        <p:nvSpPr>
          <p:cNvPr id="286" name="Google Shape;286;p18"/>
          <p:cNvSpPr/>
          <p:nvPr/>
        </p:nvSpPr>
        <p:spPr>
          <a:xfrm>
            <a:off x="857250" y="4800600"/>
            <a:ext cx="57150" cy="2171700"/>
          </a:xfrm>
          <a:custGeom>
            <a:rect b="b" l="l" r="r" t="t"/>
            <a:pathLst>
              <a:path extrusionOk="0" h="2895600" w="76200">
                <a:moveTo>
                  <a:pt x="0" y="0"/>
                </a:moveTo>
                <a:lnTo>
                  <a:pt x="76200" y="0"/>
                </a:lnTo>
                <a:lnTo>
                  <a:pt x="76200" y="2895600"/>
                </a:lnTo>
                <a:lnTo>
                  <a:pt x="0" y="2895600"/>
                </a:lnTo>
                <a:close/>
              </a:path>
            </a:pathLst>
          </a:custGeom>
          <a:solidFill>
            <a:srgbClr val="087E8B"/>
          </a:solidFill>
          <a:ln>
            <a:noFill/>
          </a:ln>
        </p:spPr>
      </p:sp>
      <p:sp>
        <p:nvSpPr>
          <p:cNvPr descr="preencoded.png" id="287" name="Google Shape;287;p18"/>
          <p:cNvSpPr/>
          <p:nvPr/>
        </p:nvSpPr>
        <p:spPr>
          <a:xfrm>
            <a:off x="1300162" y="5332809"/>
            <a:ext cx="257175" cy="342900"/>
          </a:xfrm>
          <a:custGeom>
            <a:rect b="b" l="l" r="r" t="t"/>
            <a:pathLst>
              <a:path extrusionOk="0" h="457200" w="342900">
                <a:moveTo>
                  <a:pt x="0" y="0"/>
                </a:moveTo>
                <a:lnTo>
                  <a:pt x="342900" y="0"/>
                </a:lnTo>
                <a:lnTo>
                  <a:pt x="342900" y="457200"/>
                </a:lnTo>
                <a:lnTo>
                  <a:pt x="0" y="4572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-2082" l="0" r="0" t="-2081"/>
            </a:stretch>
          </a:blipFill>
          <a:ln>
            <a:noFill/>
          </a:ln>
        </p:spPr>
      </p:sp>
      <p:grpSp>
        <p:nvGrpSpPr>
          <p:cNvPr id="288" name="Google Shape;288;p18"/>
          <p:cNvGrpSpPr/>
          <p:nvPr/>
        </p:nvGrpSpPr>
        <p:grpSpPr>
          <a:xfrm>
            <a:off x="1728788" y="5157788"/>
            <a:ext cx="4266165" cy="645993"/>
            <a:chOff x="0" y="0"/>
            <a:chExt cx="4151635" cy="628651"/>
          </a:xfrm>
        </p:grpSpPr>
        <p:sp>
          <p:nvSpPr>
            <p:cNvPr id="289" name="Google Shape;289;p18"/>
            <p:cNvSpPr/>
            <p:nvPr/>
          </p:nvSpPr>
          <p:spPr>
            <a:xfrm>
              <a:off x="0" y="0"/>
              <a:ext cx="4151635" cy="628651"/>
            </a:xfrm>
            <a:custGeom>
              <a:rect b="b" l="l" r="r" t="t"/>
              <a:pathLst>
                <a:path extrusionOk="0" h="628651" w="4151635">
                  <a:moveTo>
                    <a:pt x="0" y="0"/>
                  </a:moveTo>
                  <a:lnTo>
                    <a:pt x="4151635" y="0"/>
                  </a:lnTo>
                  <a:lnTo>
                    <a:pt x="4151635" y="628651"/>
                  </a:lnTo>
                  <a:lnTo>
                    <a:pt x="0" y="62865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290" name="Google Shape;290;p18"/>
            <p:cNvSpPr txBox="1"/>
            <p:nvPr/>
          </p:nvSpPr>
          <p:spPr>
            <a:xfrm>
              <a:off x="0" y="9525"/>
              <a:ext cx="4151635" cy="61912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1999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476" u="none" cap="none" strike="noStrike">
                  <a:solidFill>
                    <a:srgbClr val="087E8B"/>
                  </a:solidFill>
                  <a:latin typeface="Noto Sans"/>
                  <a:ea typeface="Noto Sans"/>
                  <a:cs typeface="Noto Sans"/>
                  <a:sym typeface="Noto Sans"/>
                </a:rPr>
                <a:t> Reaktif Ceza Motoru </a:t>
              </a:r>
              <a:endParaRPr/>
            </a:p>
          </p:txBody>
        </p:sp>
      </p:grpSp>
      <p:grpSp>
        <p:nvGrpSpPr>
          <p:cNvPr id="291" name="Google Shape;291;p18"/>
          <p:cNvGrpSpPr/>
          <p:nvPr/>
        </p:nvGrpSpPr>
        <p:grpSpPr>
          <a:xfrm>
            <a:off x="1214438" y="5843588"/>
            <a:ext cx="7358062" cy="771526"/>
            <a:chOff x="0" y="0"/>
            <a:chExt cx="9810749" cy="1028701"/>
          </a:xfrm>
        </p:grpSpPr>
        <p:sp>
          <p:nvSpPr>
            <p:cNvPr id="292" name="Google Shape;292;p18"/>
            <p:cNvSpPr/>
            <p:nvPr/>
          </p:nvSpPr>
          <p:spPr>
            <a:xfrm>
              <a:off x="0" y="0"/>
              <a:ext cx="9810749" cy="1028701"/>
            </a:xfrm>
            <a:custGeom>
              <a:rect b="b" l="l" r="r" t="t"/>
              <a:pathLst>
                <a:path extrusionOk="0" h="1028701" w="9810749">
                  <a:moveTo>
                    <a:pt x="0" y="0"/>
                  </a:moveTo>
                  <a:lnTo>
                    <a:pt x="9810749" y="0"/>
                  </a:lnTo>
                  <a:lnTo>
                    <a:pt x="9810749" y="1028701"/>
                  </a:lnTo>
                  <a:lnTo>
                    <a:pt x="0" y="102870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293" name="Google Shape;293;p18"/>
            <p:cNvSpPr txBox="1"/>
            <p:nvPr/>
          </p:nvSpPr>
          <p:spPr>
            <a:xfrm>
              <a:off x="0" y="0"/>
              <a:ext cx="9810749" cy="102870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002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883" u="none" cap="none" strike="noStrike">
                  <a:solidFill>
                    <a:srgbClr val="3C3C3C"/>
                  </a:solidFill>
                  <a:latin typeface="Noto Sans"/>
                  <a:ea typeface="Noto Sans"/>
                  <a:cs typeface="Noto Sans"/>
                  <a:sym typeface="Noto Sans"/>
                </a:rPr>
                <a:t> Türkiye şebeke koduna özel tahmin algoritması → cezaları önceden tespit edip %70 azaltır. </a:t>
              </a:r>
              <a:endParaRPr/>
            </a:p>
          </p:txBody>
        </p:sp>
      </p:grpSp>
      <p:sp>
        <p:nvSpPr>
          <p:cNvPr id="294" name="Google Shape;294;p18"/>
          <p:cNvSpPr/>
          <p:nvPr/>
        </p:nvSpPr>
        <p:spPr>
          <a:xfrm>
            <a:off x="857250" y="7686676"/>
            <a:ext cx="8762146" cy="2271713"/>
          </a:xfrm>
          <a:custGeom>
            <a:rect b="b" l="l" r="r" t="t"/>
            <a:pathLst>
              <a:path extrusionOk="0" h="3028950" w="11682861">
                <a:moveTo>
                  <a:pt x="0" y="0"/>
                </a:moveTo>
                <a:lnTo>
                  <a:pt x="11682861" y="0"/>
                </a:lnTo>
                <a:lnTo>
                  <a:pt x="11682861" y="3028950"/>
                </a:lnTo>
                <a:lnTo>
                  <a:pt x="0" y="3028950"/>
                </a:lnTo>
                <a:close/>
              </a:path>
            </a:pathLst>
          </a:custGeom>
          <a:solidFill>
            <a:srgbClr val="087E8B">
              <a:alpha val="392"/>
            </a:srgbClr>
          </a:solidFill>
          <a:ln>
            <a:noFill/>
          </a:ln>
        </p:spPr>
      </p:sp>
      <p:sp>
        <p:nvSpPr>
          <p:cNvPr descr="preencoded.png" id="295" name="Google Shape;295;p18"/>
          <p:cNvSpPr/>
          <p:nvPr/>
        </p:nvSpPr>
        <p:spPr>
          <a:xfrm>
            <a:off x="1214438" y="8043862"/>
            <a:ext cx="285750" cy="285750"/>
          </a:xfrm>
          <a:custGeom>
            <a:rect b="b" l="l" r="r" t="t"/>
            <a:pathLst>
              <a:path extrusionOk="0" h="381000" w="381000">
                <a:moveTo>
                  <a:pt x="0" y="0"/>
                </a:moveTo>
                <a:lnTo>
                  <a:pt x="381000" y="0"/>
                </a:lnTo>
                <a:lnTo>
                  <a:pt x="381000" y="381000"/>
                </a:lnTo>
                <a:lnTo>
                  <a:pt x="0" y="381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296" name="Google Shape;296;p18"/>
          <p:cNvGrpSpPr/>
          <p:nvPr/>
        </p:nvGrpSpPr>
        <p:grpSpPr>
          <a:xfrm>
            <a:off x="1671638" y="7972426"/>
            <a:ext cx="5308421" cy="428626"/>
            <a:chOff x="0" y="0"/>
            <a:chExt cx="7077894" cy="571501"/>
          </a:xfrm>
        </p:grpSpPr>
        <p:sp>
          <p:nvSpPr>
            <p:cNvPr id="297" name="Google Shape;297;p18"/>
            <p:cNvSpPr/>
            <p:nvPr/>
          </p:nvSpPr>
          <p:spPr>
            <a:xfrm>
              <a:off x="0" y="0"/>
              <a:ext cx="7077894" cy="571501"/>
            </a:xfrm>
            <a:custGeom>
              <a:rect b="b" l="l" r="r" t="t"/>
              <a:pathLst>
                <a:path extrusionOk="0" h="571501" w="7077894">
                  <a:moveTo>
                    <a:pt x="0" y="0"/>
                  </a:moveTo>
                  <a:lnTo>
                    <a:pt x="7077894" y="0"/>
                  </a:lnTo>
                  <a:lnTo>
                    <a:pt x="7077894" y="571501"/>
                  </a:lnTo>
                  <a:lnTo>
                    <a:pt x="0" y="57150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298" name="Google Shape;298;p18"/>
            <p:cNvSpPr txBox="1"/>
            <p:nvPr/>
          </p:nvSpPr>
          <p:spPr>
            <a:xfrm>
              <a:off x="0" y="0"/>
              <a:ext cx="7077893" cy="57150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1998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092" u="none" cap="none" strike="noStrike">
                  <a:solidFill>
                    <a:srgbClr val="FF5A5F"/>
                  </a:solidFill>
                  <a:latin typeface="Noto Sans"/>
                  <a:ea typeface="Noto Sans"/>
                  <a:cs typeface="Noto Sans"/>
                  <a:sym typeface="Noto Sans"/>
                </a:rPr>
                <a:t> Patent başvurusu hazırlık aşamasında </a:t>
              </a:r>
              <a:endParaRPr/>
            </a:p>
          </p:txBody>
        </p:sp>
      </p:grpSp>
      <p:grpSp>
        <p:nvGrpSpPr>
          <p:cNvPr id="299" name="Google Shape;299;p18"/>
          <p:cNvGrpSpPr/>
          <p:nvPr/>
        </p:nvGrpSpPr>
        <p:grpSpPr>
          <a:xfrm>
            <a:off x="1500188" y="8615362"/>
            <a:ext cx="15573377" cy="385762"/>
            <a:chOff x="0" y="0"/>
            <a:chExt cx="20764502" cy="514349"/>
          </a:xfrm>
        </p:grpSpPr>
        <p:sp>
          <p:nvSpPr>
            <p:cNvPr id="300" name="Google Shape;300;p18"/>
            <p:cNvSpPr/>
            <p:nvPr/>
          </p:nvSpPr>
          <p:spPr>
            <a:xfrm>
              <a:off x="0" y="0"/>
              <a:ext cx="20764502" cy="514349"/>
            </a:xfrm>
            <a:custGeom>
              <a:rect b="b" l="l" r="r" t="t"/>
              <a:pathLst>
                <a:path extrusionOk="0" h="514349" w="20764502">
                  <a:moveTo>
                    <a:pt x="0" y="0"/>
                  </a:moveTo>
                  <a:lnTo>
                    <a:pt x="20764502" y="0"/>
                  </a:lnTo>
                  <a:lnTo>
                    <a:pt x="20764502" y="514349"/>
                  </a:lnTo>
                  <a:lnTo>
                    <a:pt x="0" y="51434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301" name="Google Shape;301;p18"/>
            <p:cNvSpPr txBox="1"/>
            <p:nvPr/>
          </p:nvSpPr>
          <p:spPr>
            <a:xfrm>
              <a:off x="0" y="0"/>
              <a:ext cx="20764501" cy="51434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002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883" u="none" cap="none" strike="noStrike">
                  <a:solidFill>
                    <a:srgbClr val="3C3C3C"/>
                  </a:solidFill>
                  <a:latin typeface="Open Sans"/>
                  <a:ea typeface="Open Sans"/>
                  <a:cs typeface="Open Sans"/>
                  <a:sym typeface="Open Sans"/>
                </a:rPr>
                <a:t>"AI-Destekli Dijital İkiz Senkronizasyonu ve Anomali Tahmin Yöntemi"</a:t>
              </a:r>
              <a:endParaRPr/>
            </a:p>
          </p:txBody>
        </p:sp>
      </p:grpSp>
      <p:grpSp>
        <p:nvGrpSpPr>
          <p:cNvPr id="302" name="Google Shape;302;p18"/>
          <p:cNvGrpSpPr/>
          <p:nvPr/>
        </p:nvGrpSpPr>
        <p:grpSpPr>
          <a:xfrm>
            <a:off x="1500188" y="9144000"/>
            <a:ext cx="15573377" cy="385762"/>
            <a:chOff x="0" y="0"/>
            <a:chExt cx="20764502" cy="514349"/>
          </a:xfrm>
        </p:grpSpPr>
        <p:sp>
          <p:nvSpPr>
            <p:cNvPr id="303" name="Google Shape;303;p18"/>
            <p:cNvSpPr/>
            <p:nvPr/>
          </p:nvSpPr>
          <p:spPr>
            <a:xfrm>
              <a:off x="0" y="0"/>
              <a:ext cx="20764502" cy="514349"/>
            </a:xfrm>
            <a:custGeom>
              <a:rect b="b" l="l" r="r" t="t"/>
              <a:pathLst>
                <a:path extrusionOk="0" h="514349" w="20764502">
                  <a:moveTo>
                    <a:pt x="0" y="0"/>
                  </a:moveTo>
                  <a:lnTo>
                    <a:pt x="20764502" y="0"/>
                  </a:lnTo>
                  <a:lnTo>
                    <a:pt x="20764502" y="514349"/>
                  </a:lnTo>
                  <a:lnTo>
                    <a:pt x="0" y="51434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304" name="Google Shape;304;p18"/>
            <p:cNvSpPr txBox="1"/>
            <p:nvPr/>
          </p:nvSpPr>
          <p:spPr>
            <a:xfrm>
              <a:off x="0" y="0"/>
              <a:ext cx="20764501" cy="51434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002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883" u="none" cap="none" strike="noStrike">
                  <a:solidFill>
                    <a:srgbClr val="3C3C3C"/>
                  </a:solidFill>
                  <a:latin typeface="Open Sans"/>
                  <a:ea typeface="Open Sans"/>
                  <a:cs typeface="Open Sans"/>
                  <a:sym typeface="Open Sans"/>
                </a:rPr>
                <a:t>"Şebeke-Kodlarına Özgü Reaktif Ceza Öngörü ve Optimizasyon Motoru"</a:t>
              </a:r>
              <a:endParaRPr/>
            </a:p>
          </p:txBody>
        </p:sp>
      </p:grpSp>
      <p:grpSp>
        <p:nvGrpSpPr>
          <p:cNvPr id="305" name="Google Shape;305;p18"/>
          <p:cNvGrpSpPr/>
          <p:nvPr/>
        </p:nvGrpSpPr>
        <p:grpSpPr>
          <a:xfrm>
            <a:off x="16327710" y="10179844"/>
            <a:ext cx="1674540" cy="350044"/>
            <a:chOff x="0" y="-9525"/>
            <a:chExt cx="2232720" cy="466725"/>
          </a:xfrm>
        </p:grpSpPr>
        <p:sp>
          <p:nvSpPr>
            <p:cNvPr id="306" name="Google Shape;306;p18"/>
            <p:cNvSpPr/>
            <p:nvPr/>
          </p:nvSpPr>
          <p:spPr>
            <a:xfrm>
              <a:off x="0" y="0"/>
              <a:ext cx="2232720" cy="457200"/>
            </a:xfrm>
            <a:custGeom>
              <a:rect b="b" l="l" r="r" t="t"/>
              <a:pathLst>
                <a:path extrusionOk="0" h="457200" w="2232720">
                  <a:moveTo>
                    <a:pt x="0" y="0"/>
                  </a:moveTo>
                  <a:lnTo>
                    <a:pt x="2232720" y="0"/>
                  </a:lnTo>
                  <a:lnTo>
                    <a:pt x="2232720" y="457200"/>
                  </a:lnTo>
                  <a:lnTo>
                    <a:pt x="0" y="4572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307" name="Google Shape;307;p18"/>
            <p:cNvSpPr txBox="1"/>
            <p:nvPr/>
          </p:nvSpPr>
          <p:spPr>
            <a:xfrm>
              <a:off x="0" y="-9525"/>
              <a:ext cx="2232720" cy="4667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1995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674" u="none" cap="none" strike="noStrike">
                  <a:solidFill>
                    <a:srgbClr val="0B3954"/>
                  </a:solidFill>
                  <a:latin typeface="Noto Sans"/>
                  <a:ea typeface="Noto Sans"/>
                  <a:cs typeface="Noto Sans"/>
                  <a:sym typeface="Noto Sans"/>
                </a:rPr>
                <a:t>AEMOS Voltura</a:t>
              </a:r>
              <a:endParaRPr/>
            </a:p>
          </p:txBody>
        </p:sp>
      </p:grpSp>
      <p:sp>
        <p:nvSpPr>
          <p:cNvPr id="308" name="Google Shape;308;p18"/>
          <p:cNvSpPr/>
          <p:nvPr/>
        </p:nvSpPr>
        <p:spPr>
          <a:xfrm>
            <a:off x="10144128" y="5607361"/>
            <a:ext cx="7020852" cy="4677643"/>
          </a:xfrm>
          <a:custGeom>
            <a:rect b="b" l="l" r="r" t="t"/>
            <a:pathLst>
              <a:path extrusionOk="0" h="4677643" w="7020852">
                <a:moveTo>
                  <a:pt x="0" y="0"/>
                </a:moveTo>
                <a:lnTo>
                  <a:pt x="7020852" y="0"/>
                </a:lnTo>
                <a:lnTo>
                  <a:pt x="7020852" y="4677643"/>
                </a:lnTo>
                <a:lnTo>
                  <a:pt x="0" y="467764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09" name="Google Shape;309;p18"/>
          <p:cNvSpPr txBox="1"/>
          <p:nvPr/>
        </p:nvSpPr>
        <p:spPr>
          <a:xfrm>
            <a:off x="3458624" y="912242"/>
            <a:ext cx="11370752" cy="11118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85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9369" u="none" cap="none" strike="noStrike">
                <a:solidFill>
                  <a:srgbClr val="229799"/>
                </a:solidFill>
                <a:latin typeface="Arial"/>
                <a:ea typeface="Arial"/>
                <a:cs typeface="Arial"/>
                <a:sym typeface="Arial"/>
              </a:rPr>
              <a:t>Ne Fark Katıyoruz?</a:t>
            </a:r>
            <a:endParaRPr/>
          </a:p>
        </p:txBody>
      </p:sp>
      <p:sp>
        <p:nvSpPr>
          <p:cNvPr id="310" name="Google Shape;310;p18"/>
          <p:cNvSpPr/>
          <p:nvPr/>
        </p:nvSpPr>
        <p:spPr>
          <a:xfrm>
            <a:off x="0" y="0"/>
            <a:ext cx="2478941" cy="1124355"/>
          </a:xfrm>
          <a:custGeom>
            <a:rect b="b" l="l" r="r" t="t"/>
            <a:pathLst>
              <a:path extrusionOk="0" h="1124355" w="2478941">
                <a:moveTo>
                  <a:pt x="0" y="0"/>
                </a:moveTo>
                <a:lnTo>
                  <a:pt x="2478941" y="0"/>
                </a:lnTo>
                <a:lnTo>
                  <a:pt x="2478941" y="1124355"/>
                </a:lnTo>
                <a:lnTo>
                  <a:pt x="0" y="112435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-67006" l="0" r="0" t="-53461"/>
            </a:stretch>
          </a:blipFill>
          <a:ln>
            <a:noFill/>
          </a:ln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FCFC"/>
        </a:solidFill>
      </p:bgPr>
    </p:bg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19"/>
          <p:cNvSpPr txBox="1"/>
          <p:nvPr/>
        </p:nvSpPr>
        <p:spPr>
          <a:xfrm>
            <a:off x="3039675" y="443224"/>
            <a:ext cx="12927000" cy="28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85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897" u="none" cap="none" strike="noStrike">
                <a:solidFill>
                  <a:srgbClr val="229799"/>
                </a:solidFill>
                <a:latin typeface="Arial"/>
                <a:ea typeface="Arial"/>
                <a:cs typeface="Arial"/>
                <a:sym typeface="Arial"/>
              </a:rPr>
              <a:t>Hedef Müşterilerimiz &amp; Gelir Modelimiz</a:t>
            </a:r>
            <a:endParaRPr/>
          </a:p>
          <a:p>
            <a:pPr indent="0" lvl="0" marL="0" marR="0" rtl="0" algn="ctr">
              <a:lnSpc>
                <a:spcPct val="106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6897" u="none" cap="none" strike="noStrike">
              <a:solidFill>
                <a:srgbClr val="2297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" name="Google Shape;316;p19"/>
          <p:cNvSpPr/>
          <p:nvPr/>
        </p:nvSpPr>
        <p:spPr>
          <a:xfrm>
            <a:off x="11688292" y="-4985623"/>
            <a:ext cx="11152250" cy="11152250"/>
          </a:xfrm>
          <a:custGeom>
            <a:rect b="b" l="l" r="r" t="t"/>
            <a:pathLst>
              <a:path extrusionOk="0" h="11152250" w="11152250">
                <a:moveTo>
                  <a:pt x="0" y="0"/>
                </a:moveTo>
                <a:lnTo>
                  <a:pt x="11152250" y="0"/>
                </a:lnTo>
                <a:lnTo>
                  <a:pt x="11152250" y="11152250"/>
                </a:lnTo>
                <a:lnTo>
                  <a:pt x="0" y="111522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75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17" name="Google Shape;317;p19"/>
          <p:cNvSpPr/>
          <p:nvPr/>
        </p:nvSpPr>
        <p:spPr>
          <a:xfrm>
            <a:off x="0" y="1925623"/>
            <a:ext cx="7955280" cy="7274930"/>
          </a:xfrm>
          <a:custGeom>
            <a:rect b="b" l="l" r="r" t="t"/>
            <a:pathLst>
              <a:path extrusionOk="0" h="9699906" w="10607040">
                <a:moveTo>
                  <a:pt x="0" y="0"/>
                </a:moveTo>
                <a:lnTo>
                  <a:pt x="10607040" y="0"/>
                </a:lnTo>
                <a:lnTo>
                  <a:pt x="10607040" y="9699906"/>
                </a:lnTo>
                <a:lnTo>
                  <a:pt x="0" y="9699906"/>
                </a:lnTo>
                <a:close/>
              </a:path>
            </a:pathLst>
          </a:custGeom>
          <a:solidFill>
            <a:srgbClr val="FAFCFC">
              <a:alpha val="392"/>
            </a:srgbClr>
          </a:solidFill>
          <a:ln>
            <a:noFill/>
          </a:ln>
        </p:spPr>
      </p:sp>
      <p:sp>
        <p:nvSpPr>
          <p:cNvPr id="318" name="Google Shape;318;p19"/>
          <p:cNvSpPr/>
          <p:nvPr/>
        </p:nvSpPr>
        <p:spPr>
          <a:xfrm>
            <a:off x="0" y="1925623"/>
            <a:ext cx="57150" cy="8315325"/>
          </a:xfrm>
          <a:custGeom>
            <a:rect b="b" l="l" r="r" t="t"/>
            <a:pathLst>
              <a:path extrusionOk="0" h="11087100" w="76200">
                <a:moveTo>
                  <a:pt x="0" y="0"/>
                </a:moveTo>
                <a:lnTo>
                  <a:pt x="76200" y="0"/>
                </a:lnTo>
                <a:lnTo>
                  <a:pt x="76200" y="11087100"/>
                </a:lnTo>
                <a:lnTo>
                  <a:pt x="0" y="11087100"/>
                </a:lnTo>
                <a:close/>
              </a:path>
            </a:pathLst>
          </a:custGeom>
          <a:solidFill>
            <a:srgbClr val="087E8B"/>
          </a:solidFill>
          <a:ln>
            <a:noFill/>
          </a:ln>
        </p:spPr>
      </p:sp>
      <p:grpSp>
        <p:nvGrpSpPr>
          <p:cNvPr id="319" name="Google Shape;319;p19"/>
          <p:cNvGrpSpPr/>
          <p:nvPr/>
        </p:nvGrpSpPr>
        <p:grpSpPr>
          <a:xfrm>
            <a:off x="285750" y="2211373"/>
            <a:ext cx="7383736" cy="600076"/>
            <a:chOff x="0" y="0"/>
            <a:chExt cx="9844981" cy="800101"/>
          </a:xfrm>
        </p:grpSpPr>
        <p:sp>
          <p:nvSpPr>
            <p:cNvPr id="320" name="Google Shape;320;p19"/>
            <p:cNvSpPr/>
            <p:nvPr/>
          </p:nvSpPr>
          <p:spPr>
            <a:xfrm>
              <a:off x="0" y="0"/>
              <a:ext cx="9844981" cy="800101"/>
            </a:xfrm>
            <a:custGeom>
              <a:rect b="b" l="l" r="r" t="t"/>
              <a:pathLst>
                <a:path extrusionOk="0" h="800101" w="9844981">
                  <a:moveTo>
                    <a:pt x="0" y="0"/>
                  </a:moveTo>
                  <a:lnTo>
                    <a:pt x="9844981" y="0"/>
                  </a:lnTo>
                  <a:lnTo>
                    <a:pt x="9844981" y="800101"/>
                  </a:lnTo>
                  <a:lnTo>
                    <a:pt x="0" y="80010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321" name="Google Shape;321;p19"/>
            <p:cNvSpPr txBox="1"/>
            <p:nvPr/>
          </p:nvSpPr>
          <p:spPr>
            <a:xfrm>
              <a:off x="0" y="0"/>
              <a:ext cx="9844981" cy="80010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1996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3150" u="none" cap="none" strike="noStrike">
                  <a:solidFill>
                    <a:srgbClr val="087E8B"/>
                  </a:solidFill>
                  <a:latin typeface="Montserrat"/>
                  <a:ea typeface="Montserrat"/>
                  <a:cs typeface="Montserrat"/>
                  <a:sym typeface="Montserrat"/>
                </a:rPr>
                <a:t>Hedef Müşteriler</a:t>
              </a:r>
              <a:endParaRPr/>
            </a:p>
          </p:txBody>
        </p:sp>
      </p:grpSp>
      <p:grpSp>
        <p:nvGrpSpPr>
          <p:cNvPr id="322" name="Google Shape;322;p19"/>
          <p:cNvGrpSpPr/>
          <p:nvPr/>
        </p:nvGrpSpPr>
        <p:grpSpPr>
          <a:xfrm>
            <a:off x="714376" y="3115057"/>
            <a:ext cx="2325290" cy="389334"/>
            <a:chOff x="0" y="0"/>
            <a:chExt cx="3100387" cy="519112"/>
          </a:xfrm>
        </p:grpSpPr>
        <p:sp>
          <p:nvSpPr>
            <p:cNvPr id="323" name="Google Shape;323;p19"/>
            <p:cNvSpPr/>
            <p:nvPr/>
          </p:nvSpPr>
          <p:spPr>
            <a:xfrm>
              <a:off x="0" y="0"/>
              <a:ext cx="3100387" cy="519112"/>
            </a:xfrm>
            <a:custGeom>
              <a:rect b="b" l="l" r="r" t="t"/>
              <a:pathLst>
                <a:path extrusionOk="0" h="519112" w="3100387">
                  <a:moveTo>
                    <a:pt x="0" y="0"/>
                  </a:moveTo>
                  <a:lnTo>
                    <a:pt x="3100387" y="0"/>
                  </a:lnTo>
                  <a:lnTo>
                    <a:pt x="3100387" y="519112"/>
                  </a:lnTo>
                  <a:lnTo>
                    <a:pt x="0" y="51911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324" name="Google Shape;324;p19"/>
            <p:cNvSpPr txBox="1"/>
            <p:nvPr/>
          </p:nvSpPr>
          <p:spPr>
            <a:xfrm>
              <a:off x="0" y="0"/>
              <a:ext cx="3100387" cy="5191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1998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092" u="none" cap="none" strike="noStrike">
                  <a:solidFill>
                    <a:srgbClr val="3C3C3C"/>
                  </a:solidFill>
                  <a:latin typeface="Open Sans"/>
                  <a:ea typeface="Open Sans"/>
                  <a:cs typeface="Open Sans"/>
                  <a:sym typeface="Open Sans"/>
                </a:rPr>
                <a:t>OSB Yönetimleri:</a:t>
              </a:r>
              <a:endParaRPr/>
            </a:p>
          </p:txBody>
        </p:sp>
      </p:grpSp>
      <p:grpSp>
        <p:nvGrpSpPr>
          <p:cNvPr id="325" name="Google Shape;325;p19"/>
          <p:cNvGrpSpPr/>
          <p:nvPr/>
        </p:nvGrpSpPr>
        <p:grpSpPr>
          <a:xfrm>
            <a:off x="714376" y="3309724"/>
            <a:ext cx="5861447" cy="817960"/>
            <a:chOff x="0" y="0"/>
            <a:chExt cx="7815262" cy="1090613"/>
          </a:xfrm>
        </p:grpSpPr>
        <p:sp>
          <p:nvSpPr>
            <p:cNvPr id="326" name="Google Shape;326;p19"/>
            <p:cNvSpPr/>
            <p:nvPr/>
          </p:nvSpPr>
          <p:spPr>
            <a:xfrm>
              <a:off x="0" y="0"/>
              <a:ext cx="7815262" cy="1090613"/>
            </a:xfrm>
            <a:custGeom>
              <a:rect b="b" l="l" r="r" t="t"/>
              <a:pathLst>
                <a:path extrusionOk="0" h="1090613" w="7815262">
                  <a:moveTo>
                    <a:pt x="0" y="0"/>
                  </a:moveTo>
                  <a:lnTo>
                    <a:pt x="7815262" y="0"/>
                  </a:lnTo>
                  <a:lnTo>
                    <a:pt x="7815262" y="1090613"/>
                  </a:lnTo>
                  <a:lnTo>
                    <a:pt x="0" y="10906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327" name="Google Shape;327;p19"/>
            <p:cNvSpPr txBox="1"/>
            <p:nvPr/>
          </p:nvSpPr>
          <p:spPr>
            <a:xfrm>
              <a:off x="0" y="0"/>
              <a:ext cx="7815261" cy="109061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1998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092" u="none" cap="none" strike="noStrike">
                  <a:solidFill>
                    <a:srgbClr val="3C3C3C"/>
                  </a:solidFill>
                  <a:latin typeface="Open Sans"/>
                  <a:ea typeface="Open Sans"/>
                  <a:cs typeface="Open Sans"/>
                  <a:sym typeface="Open Sans"/>
                </a:rPr>
                <a:t> 362 OSB, pilot 10 → paket kullanım</a:t>
              </a:r>
              <a:endParaRPr/>
            </a:p>
          </p:txBody>
        </p:sp>
      </p:grpSp>
      <p:grpSp>
        <p:nvGrpSpPr>
          <p:cNvPr id="328" name="Google Shape;328;p19"/>
          <p:cNvGrpSpPr/>
          <p:nvPr/>
        </p:nvGrpSpPr>
        <p:grpSpPr>
          <a:xfrm>
            <a:off x="714376" y="4186619"/>
            <a:ext cx="3003946" cy="389334"/>
            <a:chOff x="0" y="0"/>
            <a:chExt cx="4005261" cy="519112"/>
          </a:xfrm>
        </p:grpSpPr>
        <p:sp>
          <p:nvSpPr>
            <p:cNvPr id="329" name="Google Shape;329;p19"/>
            <p:cNvSpPr/>
            <p:nvPr/>
          </p:nvSpPr>
          <p:spPr>
            <a:xfrm>
              <a:off x="0" y="0"/>
              <a:ext cx="4005261" cy="519112"/>
            </a:xfrm>
            <a:custGeom>
              <a:rect b="b" l="l" r="r" t="t"/>
              <a:pathLst>
                <a:path extrusionOk="0" h="519112" w="4005261">
                  <a:moveTo>
                    <a:pt x="0" y="0"/>
                  </a:moveTo>
                  <a:lnTo>
                    <a:pt x="4005261" y="0"/>
                  </a:lnTo>
                  <a:lnTo>
                    <a:pt x="4005261" y="519112"/>
                  </a:lnTo>
                  <a:lnTo>
                    <a:pt x="0" y="51911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330" name="Google Shape;330;p19"/>
            <p:cNvSpPr txBox="1"/>
            <p:nvPr/>
          </p:nvSpPr>
          <p:spPr>
            <a:xfrm>
              <a:off x="0" y="0"/>
              <a:ext cx="4005261" cy="5191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1998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092" u="none" cap="none" strike="noStrike">
                  <a:solidFill>
                    <a:srgbClr val="3C3C3C"/>
                  </a:solidFill>
                  <a:latin typeface="Open Sans"/>
                  <a:ea typeface="Open Sans"/>
                  <a:cs typeface="Open Sans"/>
                  <a:sym typeface="Open Sans"/>
                </a:rPr>
                <a:t>Enerji-yoğun KOBİ'ler:</a:t>
              </a:r>
              <a:endParaRPr/>
            </a:p>
          </p:txBody>
        </p:sp>
      </p:grpSp>
      <p:grpSp>
        <p:nvGrpSpPr>
          <p:cNvPr id="331" name="Google Shape;331;p19"/>
          <p:cNvGrpSpPr/>
          <p:nvPr/>
        </p:nvGrpSpPr>
        <p:grpSpPr>
          <a:xfrm>
            <a:off x="3894580" y="4186619"/>
            <a:ext cx="3951164" cy="746054"/>
            <a:chOff x="0" y="0"/>
            <a:chExt cx="5268219" cy="994739"/>
          </a:xfrm>
        </p:grpSpPr>
        <p:sp>
          <p:nvSpPr>
            <p:cNvPr id="332" name="Google Shape;332;p19"/>
            <p:cNvSpPr/>
            <p:nvPr/>
          </p:nvSpPr>
          <p:spPr>
            <a:xfrm>
              <a:off x="0" y="0"/>
              <a:ext cx="5268219" cy="994739"/>
            </a:xfrm>
            <a:custGeom>
              <a:rect b="b" l="l" r="r" t="t"/>
              <a:pathLst>
                <a:path extrusionOk="0" h="994739" w="5268219">
                  <a:moveTo>
                    <a:pt x="0" y="0"/>
                  </a:moveTo>
                  <a:lnTo>
                    <a:pt x="5268219" y="0"/>
                  </a:lnTo>
                  <a:lnTo>
                    <a:pt x="5268219" y="994739"/>
                  </a:lnTo>
                  <a:lnTo>
                    <a:pt x="0" y="99473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333" name="Google Shape;333;p19"/>
            <p:cNvSpPr txBox="1"/>
            <p:nvPr/>
          </p:nvSpPr>
          <p:spPr>
            <a:xfrm>
              <a:off x="0" y="0"/>
              <a:ext cx="5268219" cy="99473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1998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092" u="none" cap="none" strike="noStrike">
                  <a:solidFill>
                    <a:srgbClr val="3C3C3C"/>
                  </a:solidFill>
                  <a:latin typeface="Open Sans"/>
                  <a:ea typeface="Open Sans"/>
                  <a:cs typeface="Open Sans"/>
                  <a:sym typeface="Open Sans"/>
                </a:rPr>
                <a:t> 85 000 işletme ≥1 GWh/yıl , ROI 1-2 yıl</a:t>
              </a:r>
              <a:endParaRPr/>
            </a:p>
          </p:txBody>
        </p:sp>
      </p:grpSp>
      <p:grpSp>
        <p:nvGrpSpPr>
          <p:cNvPr id="334" name="Google Shape;334;p19"/>
          <p:cNvGrpSpPr/>
          <p:nvPr/>
        </p:nvGrpSpPr>
        <p:grpSpPr>
          <a:xfrm>
            <a:off x="714376" y="4985528"/>
            <a:ext cx="1603772" cy="389334"/>
            <a:chOff x="0" y="0"/>
            <a:chExt cx="2138363" cy="519112"/>
          </a:xfrm>
        </p:grpSpPr>
        <p:sp>
          <p:nvSpPr>
            <p:cNvPr id="335" name="Google Shape;335;p19"/>
            <p:cNvSpPr/>
            <p:nvPr/>
          </p:nvSpPr>
          <p:spPr>
            <a:xfrm>
              <a:off x="0" y="0"/>
              <a:ext cx="2138363" cy="519112"/>
            </a:xfrm>
            <a:custGeom>
              <a:rect b="b" l="l" r="r" t="t"/>
              <a:pathLst>
                <a:path extrusionOk="0" h="519112" w="2138363">
                  <a:moveTo>
                    <a:pt x="0" y="0"/>
                  </a:moveTo>
                  <a:lnTo>
                    <a:pt x="2138363" y="0"/>
                  </a:lnTo>
                  <a:lnTo>
                    <a:pt x="2138363" y="519112"/>
                  </a:lnTo>
                  <a:lnTo>
                    <a:pt x="0" y="51911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336" name="Google Shape;336;p19"/>
            <p:cNvSpPr txBox="1"/>
            <p:nvPr/>
          </p:nvSpPr>
          <p:spPr>
            <a:xfrm>
              <a:off x="0" y="0"/>
              <a:ext cx="2138363" cy="5191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1998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092" u="none" cap="none" strike="noStrike">
                  <a:solidFill>
                    <a:srgbClr val="3C3C3C"/>
                  </a:solidFill>
                  <a:latin typeface="Open Sans"/>
                  <a:ea typeface="Open Sans"/>
                  <a:cs typeface="Open Sans"/>
                  <a:sym typeface="Open Sans"/>
                </a:rPr>
                <a:t>Ağır Sanayi:</a:t>
              </a:r>
              <a:endParaRPr/>
            </a:p>
          </p:txBody>
        </p:sp>
      </p:grpSp>
      <p:grpSp>
        <p:nvGrpSpPr>
          <p:cNvPr id="337" name="Google Shape;337;p19"/>
          <p:cNvGrpSpPr/>
          <p:nvPr/>
        </p:nvGrpSpPr>
        <p:grpSpPr>
          <a:xfrm>
            <a:off x="2489711" y="4943133"/>
            <a:ext cx="5381918" cy="431729"/>
            <a:chOff x="0" y="0"/>
            <a:chExt cx="7175891" cy="575639"/>
          </a:xfrm>
        </p:grpSpPr>
        <p:sp>
          <p:nvSpPr>
            <p:cNvPr id="338" name="Google Shape;338;p19"/>
            <p:cNvSpPr/>
            <p:nvPr/>
          </p:nvSpPr>
          <p:spPr>
            <a:xfrm>
              <a:off x="0" y="0"/>
              <a:ext cx="7175891" cy="575639"/>
            </a:xfrm>
            <a:custGeom>
              <a:rect b="b" l="l" r="r" t="t"/>
              <a:pathLst>
                <a:path extrusionOk="0" h="575639" w="7175891">
                  <a:moveTo>
                    <a:pt x="0" y="0"/>
                  </a:moveTo>
                  <a:lnTo>
                    <a:pt x="7175891" y="0"/>
                  </a:lnTo>
                  <a:lnTo>
                    <a:pt x="7175891" y="575639"/>
                  </a:lnTo>
                  <a:lnTo>
                    <a:pt x="0" y="57563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339" name="Google Shape;339;p19"/>
            <p:cNvSpPr txBox="1"/>
            <p:nvPr/>
          </p:nvSpPr>
          <p:spPr>
            <a:xfrm>
              <a:off x="0" y="0"/>
              <a:ext cx="7175891" cy="57563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1998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092" u="none" cap="none" strike="noStrike">
                  <a:solidFill>
                    <a:srgbClr val="3C3C3C"/>
                  </a:solidFill>
                  <a:latin typeface="Open Sans"/>
                  <a:ea typeface="Open Sans"/>
                  <a:cs typeface="Open Sans"/>
                  <a:sym typeface="Open Sans"/>
                </a:rPr>
                <a:t> Çelik-alüminyum, CBAM zorunluluk (2026)</a:t>
              </a:r>
              <a:endParaRPr/>
            </a:p>
          </p:txBody>
        </p:sp>
      </p:grpSp>
      <p:grpSp>
        <p:nvGrpSpPr>
          <p:cNvPr id="340" name="Google Shape;340;p19"/>
          <p:cNvGrpSpPr/>
          <p:nvPr/>
        </p:nvGrpSpPr>
        <p:grpSpPr>
          <a:xfrm>
            <a:off x="714374" y="5667160"/>
            <a:ext cx="2189560" cy="389334"/>
            <a:chOff x="0" y="0"/>
            <a:chExt cx="2919413" cy="519112"/>
          </a:xfrm>
        </p:grpSpPr>
        <p:sp>
          <p:nvSpPr>
            <p:cNvPr id="341" name="Google Shape;341;p19"/>
            <p:cNvSpPr/>
            <p:nvPr/>
          </p:nvSpPr>
          <p:spPr>
            <a:xfrm>
              <a:off x="0" y="0"/>
              <a:ext cx="2919413" cy="519112"/>
            </a:xfrm>
            <a:custGeom>
              <a:rect b="b" l="l" r="r" t="t"/>
              <a:pathLst>
                <a:path extrusionOk="0" h="519112" w="2919413">
                  <a:moveTo>
                    <a:pt x="0" y="0"/>
                  </a:moveTo>
                  <a:lnTo>
                    <a:pt x="2919413" y="0"/>
                  </a:lnTo>
                  <a:lnTo>
                    <a:pt x="2919413" y="519112"/>
                  </a:lnTo>
                  <a:lnTo>
                    <a:pt x="0" y="51911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342" name="Google Shape;342;p19"/>
            <p:cNvSpPr txBox="1"/>
            <p:nvPr/>
          </p:nvSpPr>
          <p:spPr>
            <a:xfrm>
              <a:off x="0" y="0"/>
              <a:ext cx="2919413" cy="5191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1998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092" u="none" cap="none" strike="noStrike">
                  <a:solidFill>
                    <a:srgbClr val="3C3C3C"/>
                  </a:solidFill>
                  <a:latin typeface="Open Sans"/>
                  <a:ea typeface="Open Sans"/>
                  <a:cs typeface="Open Sans"/>
                  <a:sym typeface="Open Sans"/>
                </a:rPr>
                <a:t>Kampüs &amp; AVM:</a:t>
              </a:r>
              <a:endParaRPr/>
            </a:p>
          </p:txBody>
        </p:sp>
      </p:grpSp>
      <p:grpSp>
        <p:nvGrpSpPr>
          <p:cNvPr id="343" name="Google Shape;343;p19"/>
          <p:cNvGrpSpPr/>
          <p:nvPr/>
        </p:nvGrpSpPr>
        <p:grpSpPr>
          <a:xfrm>
            <a:off x="2903934" y="5667160"/>
            <a:ext cx="2818210" cy="389334"/>
            <a:chOff x="0" y="0"/>
            <a:chExt cx="3757613" cy="519112"/>
          </a:xfrm>
        </p:grpSpPr>
        <p:sp>
          <p:nvSpPr>
            <p:cNvPr id="344" name="Google Shape;344;p19"/>
            <p:cNvSpPr/>
            <p:nvPr/>
          </p:nvSpPr>
          <p:spPr>
            <a:xfrm>
              <a:off x="0" y="0"/>
              <a:ext cx="3757613" cy="519112"/>
            </a:xfrm>
            <a:custGeom>
              <a:rect b="b" l="l" r="r" t="t"/>
              <a:pathLst>
                <a:path extrusionOk="0" h="519112" w="3757613">
                  <a:moveTo>
                    <a:pt x="0" y="0"/>
                  </a:moveTo>
                  <a:lnTo>
                    <a:pt x="3757613" y="0"/>
                  </a:lnTo>
                  <a:lnTo>
                    <a:pt x="3757613" y="519112"/>
                  </a:lnTo>
                  <a:lnTo>
                    <a:pt x="0" y="51911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345" name="Google Shape;345;p19"/>
            <p:cNvSpPr txBox="1"/>
            <p:nvPr/>
          </p:nvSpPr>
          <p:spPr>
            <a:xfrm>
              <a:off x="0" y="0"/>
              <a:ext cx="3757613" cy="5191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1998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092" u="none" cap="none" strike="noStrike">
                  <a:solidFill>
                    <a:srgbClr val="3C3C3C"/>
                  </a:solidFill>
                  <a:latin typeface="Open Sans"/>
                  <a:ea typeface="Open Sans"/>
                  <a:cs typeface="Open Sans"/>
                  <a:sym typeface="Open Sans"/>
                </a:rPr>
                <a:t> Yeşil sertifika ihtiyacı</a:t>
              </a:r>
              <a:endParaRPr/>
            </a:p>
          </p:txBody>
        </p:sp>
      </p:grpSp>
      <p:sp>
        <p:nvSpPr>
          <p:cNvPr descr="preencoded.png" id="346" name="Google Shape;346;p19"/>
          <p:cNvSpPr/>
          <p:nvPr/>
        </p:nvSpPr>
        <p:spPr>
          <a:xfrm>
            <a:off x="285750" y="6166627"/>
            <a:ext cx="7325963" cy="3571875"/>
          </a:xfrm>
          <a:custGeom>
            <a:rect b="b" l="l" r="r" t="t"/>
            <a:pathLst>
              <a:path extrusionOk="0" h="4762500" w="9767951">
                <a:moveTo>
                  <a:pt x="0" y="0"/>
                </a:moveTo>
                <a:lnTo>
                  <a:pt x="9767951" y="0"/>
                </a:lnTo>
                <a:lnTo>
                  <a:pt x="9767951" y="4762500"/>
                </a:lnTo>
                <a:lnTo>
                  <a:pt x="0" y="47625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413" r="-412" t="0"/>
            </a:stretch>
          </a:blipFill>
          <a:ln>
            <a:noFill/>
          </a:ln>
        </p:spPr>
      </p:sp>
      <p:grpSp>
        <p:nvGrpSpPr>
          <p:cNvPr id="347" name="Google Shape;347;p19"/>
          <p:cNvGrpSpPr/>
          <p:nvPr/>
        </p:nvGrpSpPr>
        <p:grpSpPr>
          <a:xfrm>
            <a:off x="9875564" y="2211373"/>
            <a:ext cx="7383736" cy="600076"/>
            <a:chOff x="0" y="0"/>
            <a:chExt cx="9844981" cy="800101"/>
          </a:xfrm>
        </p:grpSpPr>
        <p:sp>
          <p:nvSpPr>
            <p:cNvPr id="348" name="Google Shape;348;p19"/>
            <p:cNvSpPr/>
            <p:nvPr/>
          </p:nvSpPr>
          <p:spPr>
            <a:xfrm>
              <a:off x="0" y="0"/>
              <a:ext cx="9844981" cy="800101"/>
            </a:xfrm>
            <a:custGeom>
              <a:rect b="b" l="l" r="r" t="t"/>
              <a:pathLst>
                <a:path extrusionOk="0" h="800101" w="9844981">
                  <a:moveTo>
                    <a:pt x="0" y="0"/>
                  </a:moveTo>
                  <a:lnTo>
                    <a:pt x="9844981" y="0"/>
                  </a:lnTo>
                  <a:lnTo>
                    <a:pt x="9844981" y="800101"/>
                  </a:lnTo>
                  <a:lnTo>
                    <a:pt x="0" y="80010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349" name="Google Shape;349;p19"/>
            <p:cNvSpPr txBox="1"/>
            <p:nvPr/>
          </p:nvSpPr>
          <p:spPr>
            <a:xfrm>
              <a:off x="0" y="0"/>
              <a:ext cx="9844981" cy="80010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1996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3150" u="none" cap="none" strike="noStrike">
                  <a:solidFill>
                    <a:srgbClr val="0B3954"/>
                  </a:solidFill>
                  <a:latin typeface="Montserrat"/>
                  <a:ea typeface="Montserrat"/>
                  <a:cs typeface="Montserrat"/>
                  <a:sym typeface="Montserrat"/>
                </a:rPr>
                <a:t>Gelir Akışları</a:t>
              </a:r>
              <a:endParaRPr/>
            </a:p>
          </p:txBody>
        </p:sp>
      </p:grpSp>
      <p:grpSp>
        <p:nvGrpSpPr>
          <p:cNvPr id="350" name="Google Shape;350;p19"/>
          <p:cNvGrpSpPr/>
          <p:nvPr/>
        </p:nvGrpSpPr>
        <p:grpSpPr>
          <a:xfrm>
            <a:off x="10304190" y="2920390"/>
            <a:ext cx="2007394" cy="389334"/>
            <a:chOff x="0" y="0"/>
            <a:chExt cx="2676525" cy="519112"/>
          </a:xfrm>
        </p:grpSpPr>
        <p:sp>
          <p:nvSpPr>
            <p:cNvPr id="351" name="Google Shape;351;p19"/>
            <p:cNvSpPr/>
            <p:nvPr/>
          </p:nvSpPr>
          <p:spPr>
            <a:xfrm>
              <a:off x="0" y="0"/>
              <a:ext cx="2676525" cy="519112"/>
            </a:xfrm>
            <a:custGeom>
              <a:rect b="b" l="l" r="r" t="t"/>
              <a:pathLst>
                <a:path extrusionOk="0" h="519112" w="2676525">
                  <a:moveTo>
                    <a:pt x="0" y="0"/>
                  </a:moveTo>
                  <a:lnTo>
                    <a:pt x="2676525" y="0"/>
                  </a:lnTo>
                  <a:lnTo>
                    <a:pt x="2676525" y="519112"/>
                  </a:lnTo>
                  <a:lnTo>
                    <a:pt x="0" y="51911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352" name="Google Shape;352;p19"/>
            <p:cNvSpPr txBox="1"/>
            <p:nvPr/>
          </p:nvSpPr>
          <p:spPr>
            <a:xfrm>
              <a:off x="0" y="0"/>
              <a:ext cx="2676525" cy="5191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1998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092" u="none" cap="none" strike="noStrike">
                  <a:solidFill>
                    <a:srgbClr val="3C3C3C"/>
                  </a:solidFill>
                  <a:latin typeface="Open Sans"/>
                  <a:ea typeface="Open Sans"/>
                  <a:cs typeface="Open Sans"/>
                  <a:sym typeface="Open Sans"/>
                </a:rPr>
                <a:t>SaaS Abonelik:</a:t>
              </a:r>
              <a:endParaRPr/>
            </a:p>
          </p:txBody>
        </p:sp>
      </p:grpSp>
      <p:grpSp>
        <p:nvGrpSpPr>
          <p:cNvPr id="353" name="Google Shape;353;p19"/>
          <p:cNvGrpSpPr/>
          <p:nvPr/>
        </p:nvGrpSpPr>
        <p:grpSpPr>
          <a:xfrm>
            <a:off x="12558044" y="2747983"/>
            <a:ext cx="5104208" cy="1123481"/>
            <a:chOff x="0" y="0"/>
            <a:chExt cx="6805611" cy="1497975"/>
          </a:xfrm>
        </p:grpSpPr>
        <p:sp>
          <p:nvSpPr>
            <p:cNvPr id="354" name="Google Shape;354;p19"/>
            <p:cNvSpPr/>
            <p:nvPr/>
          </p:nvSpPr>
          <p:spPr>
            <a:xfrm>
              <a:off x="0" y="0"/>
              <a:ext cx="6805610" cy="1497975"/>
            </a:xfrm>
            <a:custGeom>
              <a:rect b="b" l="l" r="r" t="t"/>
              <a:pathLst>
                <a:path extrusionOk="0" h="1497975" w="6805610">
                  <a:moveTo>
                    <a:pt x="0" y="0"/>
                  </a:moveTo>
                  <a:lnTo>
                    <a:pt x="6805610" y="0"/>
                  </a:lnTo>
                  <a:lnTo>
                    <a:pt x="6805610" y="1497975"/>
                  </a:lnTo>
                  <a:lnTo>
                    <a:pt x="0" y="14979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355" name="Google Shape;355;p19"/>
            <p:cNvSpPr txBox="1"/>
            <p:nvPr/>
          </p:nvSpPr>
          <p:spPr>
            <a:xfrm>
              <a:off x="0" y="0"/>
              <a:ext cx="6805611" cy="14979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1998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092" u="none" cap="none" strike="noStrike">
                  <a:solidFill>
                    <a:srgbClr val="3C3C3C"/>
                  </a:solidFill>
                  <a:latin typeface="Open Sans"/>
                  <a:ea typeface="Open Sans"/>
                  <a:cs typeface="Open Sans"/>
                  <a:sym typeface="Open Sans"/>
                </a:rPr>
                <a:t> Starter: ₺8 000/ay          Pro: ₺18 000/ay                   Enterprise : Özelleştirilmiş</a:t>
              </a:r>
              <a:endParaRPr/>
            </a:p>
          </p:txBody>
        </p:sp>
      </p:grpSp>
      <p:grpSp>
        <p:nvGrpSpPr>
          <p:cNvPr id="356" name="Google Shape;356;p19"/>
          <p:cNvGrpSpPr/>
          <p:nvPr/>
        </p:nvGrpSpPr>
        <p:grpSpPr>
          <a:xfrm>
            <a:off x="10304190" y="3757993"/>
            <a:ext cx="2025254" cy="389334"/>
            <a:chOff x="0" y="0"/>
            <a:chExt cx="2700339" cy="519112"/>
          </a:xfrm>
        </p:grpSpPr>
        <p:sp>
          <p:nvSpPr>
            <p:cNvPr id="357" name="Google Shape;357;p19"/>
            <p:cNvSpPr/>
            <p:nvPr/>
          </p:nvSpPr>
          <p:spPr>
            <a:xfrm>
              <a:off x="0" y="0"/>
              <a:ext cx="2700339" cy="519112"/>
            </a:xfrm>
            <a:custGeom>
              <a:rect b="b" l="l" r="r" t="t"/>
              <a:pathLst>
                <a:path extrusionOk="0" h="519112" w="2700339">
                  <a:moveTo>
                    <a:pt x="0" y="0"/>
                  </a:moveTo>
                  <a:lnTo>
                    <a:pt x="2700339" y="0"/>
                  </a:lnTo>
                  <a:lnTo>
                    <a:pt x="2700339" y="519112"/>
                  </a:lnTo>
                  <a:lnTo>
                    <a:pt x="0" y="51911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358" name="Google Shape;358;p19"/>
            <p:cNvSpPr txBox="1"/>
            <p:nvPr/>
          </p:nvSpPr>
          <p:spPr>
            <a:xfrm>
              <a:off x="0" y="0"/>
              <a:ext cx="2700339" cy="5191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1998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092" u="none" cap="none" strike="noStrike">
                  <a:solidFill>
                    <a:srgbClr val="3C3C3C"/>
                  </a:solidFill>
                  <a:latin typeface="Open Sans"/>
                  <a:ea typeface="Open Sans"/>
                  <a:cs typeface="Open Sans"/>
                  <a:sym typeface="Open Sans"/>
                </a:rPr>
                <a:t>P2P Komisyon:</a:t>
              </a:r>
              <a:endParaRPr/>
            </a:p>
          </p:txBody>
        </p:sp>
      </p:grpSp>
      <p:grpSp>
        <p:nvGrpSpPr>
          <p:cNvPr id="359" name="Google Shape;359;p19"/>
          <p:cNvGrpSpPr/>
          <p:nvPr/>
        </p:nvGrpSpPr>
        <p:grpSpPr>
          <a:xfrm>
            <a:off x="12329442" y="3757993"/>
            <a:ext cx="1657350" cy="389334"/>
            <a:chOff x="0" y="0"/>
            <a:chExt cx="2209800" cy="519112"/>
          </a:xfrm>
        </p:grpSpPr>
        <p:sp>
          <p:nvSpPr>
            <p:cNvPr id="360" name="Google Shape;360;p19"/>
            <p:cNvSpPr/>
            <p:nvPr/>
          </p:nvSpPr>
          <p:spPr>
            <a:xfrm>
              <a:off x="0" y="0"/>
              <a:ext cx="2209800" cy="519112"/>
            </a:xfrm>
            <a:custGeom>
              <a:rect b="b" l="l" r="r" t="t"/>
              <a:pathLst>
                <a:path extrusionOk="0" h="519112" w="2209800">
                  <a:moveTo>
                    <a:pt x="0" y="0"/>
                  </a:moveTo>
                  <a:lnTo>
                    <a:pt x="2209800" y="0"/>
                  </a:lnTo>
                  <a:lnTo>
                    <a:pt x="2209800" y="519112"/>
                  </a:lnTo>
                  <a:lnTo>
                    <a:pt x="0" y="51911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361" name="Google Shape;361;p19"/>
            <p:cNvSpPr txBox="1"/>
            <p:nvPr/>
          </p:nvSpPr>
          <p:spPr>
            <a:xfrm>
              <a:off x="0" y="0"/>
              <a:ext cx="2209800" cy="5191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1998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092" u="none" cap="none" strike="noStrike">
                  <a:solidFill>
                    <a:srgbClr val="3C3C3C"/>
                  </a:solidFill>
                  <a:latin typeface="Open Sans"/>
                  <a:ea typeface="Open Sans"/>
                  <a:cs typeface="Open Sans"/>
                  <a:sym typeface="Open Sans"/>
                </a:rPr>
                <a:t> %1,25 işlem</a:t>
              </a:r>
              <a:endParaRPr/>
            </a:p>
          </p:txBody>
        </p:sp>
      </p:grpSp>
      <p:grpSp>
        <p:nvGrpSpPr>
          <p:cNvPr id="362" name="Google Shape;362;p19"/>
          <p:cNvGrpSpPr/>
          <p:nvPr/>
        </p:nvGrpSpPr>
        <p:grpSpPr>
          <a:xfrm>
            <a:off x="10304190" y="4400931"/>
            <a:ext cx="2182416" cy="389334"/>
            <a:chOff x="0" y="0"/>
            <a:chExt cx="2909888" cy="519112"/>
          </a:xfrm>
        </p:grpSpPr>
        <p:sp>
          <p:nvSpPr>
            <p:cNvPr id="363" name="Google Shape;363;p19"/>
            <p:cNvSpPr/>
            <p:nvPr/>
          </p:nvSpPr>
          <p:spPr>
            <a:xfrm>
              <a:off x="0" y="0"/>
              <a:ext cx="2909888" cy="519112"/>
            </a:xfrm>
            <a:custGeom>
              <a:rect b="b" l="l" r="r" t="t"/>
              <a:pathLst>
                <a:path extrusionOk="0" h="519112" w="2909888">
                  <a:moveTo>
                    <a:pt x="0" y="0"/>
                  </a:moveTo>
                  <a:lnTo>
                    <a:pt x="2909888" y="0"/>
                  </a:lnTo>
                  <a:lnTo>
                    <a:pt x="2909888" y="519112"/>
                  </a:lnTo>
                  <a:lnTo>
                    <a:pt x="0" y="51911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364" name="Google Shape;364;p19"/>
            <p:cNvSpPr txBox="1"/>
            <p:nvPr/>
          </p:nvSpPr>
          <p:spPr>
            <a:xfrm>
              <a:off x="0" y="0"/>
              <a:ext cx="2909888" cy="5191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1998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092" u="none" cap="none" strike="noStrike">
                  <a:solidFill>
                    <a:srgbClr val="3C3C3C"/>
                  </a:solidFill>
                  <a:latin typeface="Open Sans"/>
                  <a:ea typeface="Open Sans"/>
                  <a:cs typeface="Open Sans"/>
                  <a:sym typeface="Open Sans"/>
                </a:rPr>
                <a:t>ESG Raporlama:</a:t>
              </a:r>
              <a:endParaRPr/>
            </a:p>
          </p:txBody>
        </p:sp>
      </p:grpSp>
      <p:grpSp>
        <p:nvGrpSpPr>
          <p:cNvPr id="365" name="Google Shape;365;p19"/>
          <p:cNvGrpSpPr/>
          <p:nvPr/>
        </p:nvGrpSpPr>
        <p:grpSpPr>
          <a:xfrm>
            <a:off x="12486606" y="4400931"/>
            <a:ext cx="3182540" cy="389334"/>
            <a:chOff x="0" y="0"/>
            <a:chExt cx="4243387" cy="519112"/>
          </a:xfrm>
        </p:grpSpPr>
        <p:sp>
          <p:nvSpPr>
            <p:cNvPr id="366" name="Google Shape;366;p19"/>
            <p:cNvSpPr/>
            <p:nvPr/>
          </p:nvSpPr>
          <p:spPr>
            <a:xfrm>
              <a:off x="0" y="0"/>
              <a:ext cx="4243387" cy="519112"/>
            </a:xfrm>
            <a:custGeom>
              <a:rect b="b" l="l" r="r" t="t"/>
              <a:pathLst>
                <a:path extrusionOk="0" h="519112" w="4243387">
                  <a:moveTo>
                    <a:pt x="0" y="0"/>
                  </a:moveTo>
                  <a:lnTo>
                    <a:pt x="4243387" y="0"/>
                  </a:lnTo>
                  <a:lnTo>
                    <a:pt x="4243387" y="519112"/>
                  </a:lnTo>
                  <a:lnTo>
                    <a:pt x="0" y="51911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367" name="Google Shape;367;p19"/>
            <p:cNvSpPr txBox="1"/>
            <p:nvPr/>
          </p:nvSpPr>
          <p:spPr>
            <a:xfrm>
              <a:off x="0" y="0"/>
              <a:ext cx="4243387" cy="5191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1998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092" u="none" cap="none" strike="noStrike">
                  <a:solidFill>
                    <a:srgbClr val="3C3C3C"/>
                  </a:solidFill>
                  <a:latin typeface="Open Sans"/>
                  <a:ea typeface="Open Sans"/>
                  <a:cs typeface="Open Sans"/>
                  <a:sym typeface="Open Sans"/>
                </a:rPr>
                <a:t> ₺2k/rapor veya ₺10k/yıl</a:t>
              </a:r>
              <a:endParaRPr/>
            </a:p>
          </p:txBody>
        </p:sp>
      </p:grpSp>
      <p:grpSp>
        <p:nvGrpSpPr>
          <p:cNvPr id="368" name="Google Shape;368;p19"/>
          <p:cNvGrpSpPr/>
          <p:nvPr/>
        </p:nvGrpSpPr>
        <p:grpSpPr>
          <a:xfrm>
            <a:off x="10304190" y="5043869"/>
            <a:ext cx="1300162" cy="389334"/>
            <a:chOff x="0" y="0"/>
            <a:chExt cx="1733549" cy="519112"/>
          </a:xfrm>
        </p:grpSpPr>
        <p:sp>
          <p:nvSpPr>
            <p:cNvPr id="369" name="Google Shape;369;p19"/>
            <p:cNvSpPr/>
            <p:nvPr/>
          </p:nvSpPr>
          <p:spPr>
            <a:xfrm>
              <a:off x="0" y="0"/>
              <a:ext cx="1733549" cy="519112"/>
            </a:xfrm>
            <a:custGeom>
              <a:rect b="b" l="l" r="r" t="t"/>
              <a:pathLst>
                <a:path extrusionOk="0" h="519112" w="1733549">
                  <a:moveTo>
                    <a:pt x="0" y="0"/>
                  </a:moveTo>
                  <a:lnTo>
                    <a:pt x="1733549" y="0"/>
                  </a:lnTo>
                  <a:lnTo>
                    <a:pt x="1733549" y="519112"/>
                  </a:lnTo>
                  <a:lnTo>
                    <a:pt x="0" y="51911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370" name="Google Shape;370;p19"/>
            <p:cNvSpPr txBox="1"/>
            <p:nvPr/>
          </p:nvSpPr>
          <p:spPr>
            <a:xfrm>
              <a:off x="0" y="0"/>
              <a:ext cx="1733549" cy="5191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1998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092" u="none" cap="none" strike="noStrike">
                  <a:solidFill>
                    <a:srgbClr val="3C3C3C"/>
                  </a:solidFill>
                  <a:latin typeface="Open Sans"/>
                  <a:ea typeface="Open Sans"/>
                  <a:cs typeface="Open Sans"/>
                  <a:sym typeface="Open Sans"/>
                </a:rPr>
                <a:t>DaaS API:</a:t>
              </a:r>
              <a:endParaRPr/>
            </a:p>
          </p:txBody>
        </p:sp>
      </p:grpSp>
      <p:grpSp>
        <p:nvGrpSpPr>
          <p:cNvPr id="371" name="Google Shape;371;p19"/>
          <p:cNvGrpSpPr/>
          <p:nvPr/>
        </p:nvGrpSpPr>
        <p:grpSpPr>
          <a:xfrm>
            <a:off x="11604352" y="5043869"/>
            <a:ext cx="1271588" cy="389334"/>
            <a:chOff x="0" y="0"/>
            <a:chExt cx="1695451" cy="519112"/>
          </a:xfrm>
        </p:grpSpPr>
        <p:sp>
          <p:nvSpPr>
            <p:cNvPr id="372" name="Google Shape;372;p19"/>
            <p:cNvSpPr/>
            <p:nvPr/>
          </p:nvSpPr>
          <p:spPr>
            <a:xfrm>
              <a:off x="0" y="0"/>
              <a:ext cx="1695451" cy="519112"/>
            </a:xfrm>
            <a:custGeom>
              <a:rect b="b" l="l" r="r" t="t"/>
              <a:pathLst>
                <a:path extrusionOk="0" h="519112" w="1695451">
                  <a:moveTo>
                    <a:pt x="0" y="0"/>
                  </a:moveTo>
                  <a:lnTo>
                    <a:pt x="1695451" y="0"/>
                  </a:lnTo>
                  <a:lnTo>
                    <a:pt x="1695451" y="519112"/>
                  </a:lnTo>
                  <a:lnTo>
                    <a:pt x="0" y="51911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373" name="Google Shape;373;p19"/>
            <p:cNvSpPr txBox="1"/>
            <p:nvPr/>
          </p:nvSpPr>
          <p:spPr>
            <a:xfrm>
              <a:off x="0" y="0"/>
              <a:ext cx="1695451" cy="5191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1998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092" u="none" cap="none" strike="noStrike">
                  <a:solidFill>
                    <a:srgbClr val="3C3C3C"/>
                  </a:solidFill>
                  <a:latin typeface="Open Sans"/>
                  <a:ea typeface="Open Sans"/>
                  <a:cs typeface="Open Sans"/>
                  <a:sym typeface="Open Sans"/>
                </a:rPr>
                <a:t> ₺120k/yıl</a:t>
              </a:r>
              <a:endParaRPr/>
            </a:p>
          </p:txBody>
        </p:sp>
      </p:grpSp>
      <p:grpSp>
        <p:nvGrpSpPr>
          <p:cNvPr id="374" name="Google Shape;374;p19"/>
          <p:cNvGrpSpPr/>
          <p:nvPr/>
        </p:nvGrpSpPr>
        <p:grpSpPr>
          <a:xfrm>
            <a:off x="10304190" y="5686807"/>
            <a:ext cx="2768204" cy="389334"/>
            <a:chOff x="0" y="0"/>
            <a:chExt cx="3690939" cy="519112"/>
          </a:xfrm>
        </p:grpSpPr>
        <p:sp>
          <p:nvSpPr>
            <p:cNvPr id="375" name="Google Shape;375;p19"/>
            <p:cNvSpPr/>
            <p:nvPr/>
          </p:nvSpPr>
          <p:spPr>
            <a:xfrm>
              <a:off x="0" y="0"/>
              <a:ext cx="3690939" cy="519112"/>
            </a:xfrm>
            <a:custGeom>
              <a:rect b="b" l="l" r="r" t="t"/>
              <a:pathLst>
                <a:path extrusionOk="0" h="519112" w="3690939">
                  <a:moveTo>
                    <a:pt x="0" y="0"/>
                  </a:moveTo>
                  <a:lnTo>
                    <a:pt x="3690939" y="0"/>
                  </a:lnTo>
                  <a:lnTo>
                    <a:pt x="3690939" y="519112"/>
                  </a:lnTo>
                  <a:lnTo>
                    <a:pt x="0" y="51911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376" name="Google Shape;376;p19"/>
            <p:cNvSpPr txBox="1"/>
            <p:nvPr/>
          </p:nvSpPr>
          <p:spPr>
            <a:xfrm>
              <a:off x="0" y="0"/>
              <a:ext cx="3690939" cy="5191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1998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092" u="none" cap="none" strike="noStrike">
                  <a:solidFill>
                    <a:srgbClr val="3C3C3C"/>
                  </a:solidFill>
                  <a:latin typeface="Open Sans"/>
                  <a:ea typeface="Open Sans"/>
                  <a:cs typeface="Open Sans"/>
                  <a:sym typeface="Open Sans"/>
                </a:rPr>
                <a:t>Profesyonel Hizmet:</a:t>
              </a:r>
              <a:endParaRPr/>
            </a:p>
          </p:txBody>
        </p:sp>
      </p:grpSp>
      <p:grpSp>
        <p:nvGrpSpPr>
          <p:cNvPr id="377" name="Google Shape;377;p19"/>
          <p:cNvGrpSpPr/>
          <p:nvPr/>
        </p:nvGrpSpPr>
        <p:grpSpPr>
          <a:xfrm>
            <a:off x="13072392" y="5686807"/>
            <a:ext cx="1160860" cy="389334"/>
            <a:chOff x="0" y="0"/>
            <a:chExt cx="1547813" cy="519112"/>
          </a:xfrm>
        </p:grpSpPr>
        <p:sp>
          <p:nvSpPr>
            <p:cNvPr id="378" name="Google Shape;378;p19"/>
            <p:cNvSpPr/>
            <p:nvPr/>
          </p:nvSpPr>
          <p:spPr>
            <a:xfrm>
              <a:off x="0" y="0"/>
              <a:ext cx="1547813" cy="519112"/>
            </a:xfrm>
            <a:custGeom>
              <a:rect b="b" l="l" r="r" t="t"/>
              <a:pathLst>
                <a:path extrusionOk="0" h="519112" w="1547813">
                  <a:moveTo>
                    <a:pt x="0" y="0"/>
                  </a:moveTo>
                  <a:lnTo>
                    <a:pt x="1547813" y="0"/>
                  </a:lnTo>
                  <a:lnTo>
                    <a:pt x="1547813" y="519112"/>
                  </a:lnTo>
                  <a:lnTo>
                    <a:pt x="0" y="51911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379" name="Google Shape;379;p19"/>
            <p:cNvSpPr txBox="1"/>
            <p:nvPr/>
          </p:nvSpPr>
          <p:spPr>
            <a:xfrm>
              <a:off x="0" y="0"/>
              <a:ext cx="1547813" cy="5191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1998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092" u="none" cap="none" strike="noStrike">
                  <a:solidFill>
                    <a:srgbClr val="3C3C3C"/>
                  </a:solidFill>
                  <a:latin typeface="Open Sans"/>
                  <a:ea typeface="Open Sans"/>
                  <a:cs typeface="Open Sans"/>
                  <a:sym typeface="Open Sans"/>
                </a:rPr>
                <a:t> ₺7k/gün</a:t>
              </a:r>
              <a:endParaRPr/>
            </a:p>
          </p:txBody>
        </p:sp>
      </p:grpSp>
      <p:sp>
        <p:nvSpPr>
          <p:cNvPr descr="preencoded.png" id="380" name="Google Shape;380;p19"/>
          <p:cNvSpPr/>
          <p:nvPr/>
        </p:nvSpPr>
        <p:spPr>
          <a:xfrm>
            <a:off x="9875564" y="6383323"/>
            <a:ext cx="7325963" cy="3571875"/>
          </a:xfrm>
          <a:custGeom>
            <a:rect b="b" l="l" r="r" t="t"/>
            <a:pathLst>
              <a:path extrusionOk="0" h="4762500" w="9767951">
                <a:moveTo>
                  <a:pt x="0" y="0"/>
                </a:moveTo>
                <a:lnTo>
                  <a:pt x="9767951" y="0"/>
                </a:lnTo>
                <a:lnTo>
                  <a:pt x="9767951" y="4762500"/>
                </a:lnTo>
                <a:lnTo>
                  <a:pt x="0" y="47625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-413" r="-412" t="0"/>
            </a:stretch>
          </a:blipFill>
          <a:ln>
            <a:noFill/>
          </a:ln>
        </p:spPr>
      </p:sp>
      <p:sp>
        <p:nvSpPr>
          <p:cNvPr id="381" name="Google Shape;381;p19"/>
          <p:cNvSpPr/>
          <p:nvPr/>
        </p:nvSpPr>
        <p:spPr>
          <a:xfrm>
            <a:off x="0" y="0"/>
            <a:ext cx="2478941" cy="1124355"/>
          </a:xfrm>
          <a:custGeom>
            <a:rect b="b" l="l" r="r" t="t"/>
            <a:pathLst>
              <a:path extrusionOk="0" h="1124355" w="2478941">
                <a:moveTo>
                  <a:pt x="0" y="0"/>
                </a:moveTo>
                <a:lnTo>
                  <a:pt x="2478941" y="0"/>
                </a:lnTo>
                <a:lnTo>
                  <a:pt x="2478941" y="1124355"/>
                </a:lnTo>
                <a:lnTo>
                  <a:pt x="0" y="112435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-67006" l="0" r="0" t="-53461"/>
            </a:stretch>
          </a:blipFill>
          <a:ln>
            <a:noFill/>
          </a:ln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FCFC"/>
        </a:solidFill>
      </p:bgPr>
    </p:bg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20"/>
          <p:cNvSpPr/>
          <p:nvPr/>
        </p:nvSpPr>
        <p:spPr>
          <a:xfrm>
            <a:off x="2718343" y="6494588"/>
            <a:ext cx="12086447" cy="5620198"/>
          </a:xfrm>
          <a:custGeom>
            <a:rect b="b" l="l" r="r" t="t"/>
            <a:pathLst>
              <a:path extrusionOk="0" h="5620198" w="12086447">
                <a:moveTo>
                  <a:pt x="0" y="0"/>
                </a:moveTo>
                <a:lnTo>
                  <a:pt x="12086447" y="0"/>
                </a:lnTo>
                <a:lnTo>
                  <a:pt x="12086447" y="5620198"/>
                </a:lnTo>
                <a:lnTo>
                  <a:pt x="0" y="562019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87" name="Google Shape;387;p20"/>
          <p:cNvSpPr txBox="1"/>
          <p:nvPr/>
        </p:nvSpPr>
        <p:spPr>
          <a:xfrm>
            <a:off x="4693093" y="1343025"/>
            <a:ext cx="8990318" cy="11118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85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9369" u="none" cap="none" strike="noStrike">
                <a:solidFill>
                  <a:srgbClr val="229799"/>
                </a:solidFill>
                <a:latin typeface="Arial"/>
                <a:ea typeface="Arial"/>
                <a:cs typeface="Arial"/>
                <a:sym typeface="Arial"/>
              </a:rPr>
              <a:t>Pazar Fırsatları</a:t>
            </a:r>
            <a:endParaRPr/>
          </a:p>
        </p:txBody>
      </p:sp>
      <p:sp>
        <p:nvSpPr>
          <p:cNvPr id="388" name="Google Shape;388;p20"/>
          <p:cNvSpPr/>
          <p:nvPr/>
        </p:nvSpPr>
        <p:spPr>
          <a:xfrm>
            <a:off x="11949064" y="-4232744"/>
            <a:ext cx="9677975" cy="9677975"/>
          </a:xfrm>
          <a:custGeom>
            <a:rect b="b" l="l" r="r" t="t"/>
            <a:pathLst>
              <a:path extrusionOk="0" h="9677975" w="9677975">
                <a:moveTo>
                  <a:pt x="0" y="0"/>
                </a:moveTo>
                <a:lnTo>
                  <a:pt x="9677975" y="0"/>
                </a:lnTo>
                <a:lnTo>
                  <a:pt x="9677975" y="9677976"/>
                </a:lnTo>
                <a:lnTo>
                  <a:pt x="0" y="96779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75000"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389" name="Google Shape;389;p20"/>
          <p:cNvGrpSpPr/>
          <p:nvPr/>
        </p:nvGrpSpPr>
        <p:grpSpPr>
          <a:xfrm>
            <a:off x="193426" y="4232428"/>
            <a:ext cx="4106050" cy="1336637"/>
            <a:chOff x="0" y="-38100"/>
            <a:chExt cx="830626" cy="270393"/>
          </a:xfrm>
        </p:grpSpPr>
        <p:sp>
          <p:nvSpPr>
            <p:cNvPr id="390" name="Google Shape;390;p20"/>
            <p:cNvSpPr/>
            <p:nvPr/>
          </p:nvSpPr>
          <p:spPr>
            <a:xfrm>
              <a:off x="0" y="0"/>
              <a:ext cx="830626" cy="232293"/>
            </a:xfrm>
            <a:custGeom>
              <a:rect b="b" l="l" r="r" t="t"/>
              <a:pathLst>
                <a:path extrusionOk="0" h="232293" w="830626">
                  <a:moveTo>
                    <a:pt x="0" y="0"/>
                  </a:moveTo>
                  <a:lnTo>
                    <a:pt x="830626" y="0"/>
                  </a:lnTo>
                  <a:lnTo>
                    <a:pt x="830626" y="232293"/>
                  </a:lnTo>
                  <a:lnTo>
                    <a:pt x="0" y="232293"/>
                  </a:lnTo>
                  <a:close/>
                </a:path>
              </a:pathLst>
            </a:custGeom>
            <a:solidFill>
              <a:srgbClr val="229799"/>
            </a:solidFill>
            <a:ln>
              <a:noFill/>
            </a:ln>
          </p:spPr>
        </p:sp>
        <p:sp>
          <p:nvSpPr>
            <p:cNvPr id="391" name="Google Shape;391;p20"/>
            <p:cNvSpPr txBox="1"/>
            <p:nvPr/>
          </p:nvSpPr>
          <p:spPr>
            <a:xfrm>
              <a:off x="0" y="-38100"/>
              <a:ext cx="830626" cy="27039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92" name="Google Shape;392;p20"/>
          <p:cNvSpPr txBox="1"/>
          <p:nvPr/>
        </p:nvSpPr>
        <p:spPr>
          <a:xfrm>
            <a:off x="-138390" y="5894685"/>
            <a:ext cx="5103996" cy="80742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59" u="none" cap="none" strike="noStrike">
                <a:solidFill>
                  <a:srgbClr val="229799"/>
                </a:solidFill>
                <a:latin typeface="Arial"/>
                <a:ea typeface="Arial"/>
                <a:cs typeface="Arial"/>
                <a:sym typeface="Arial"/>
              </a:rPr>
              <a:t>Tüm endüstri parkları, enerji‐yoğun işletmeler ve büyük ölçekli enerji kullanıcılarını kapsayan küresel SaaS + işlem geliri potansiyeli.</a:t>
            </a:r>
            <a:endParaRPr/>
          </a:p>
        </p:txBody>
      </p:sp>
      <p:sp>
        <p:nvSpPr>
          <p:cNvPr id="393" name="Google Shape;393;p20"/>
          <p:cNvSpPr txBox="1"/>
          <p:nvPr/>
        </p:nvSpPr>
        <p:spPr>
          <a:xfrm>
            <a:off x="627603" y="4733187"/>
            <a:ext cx="3572009" cy="7120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147" u="none" cap="none" strike="noStrike">
                <a:solidFill>
                  <a:srgbClr val="F5F5F5"/>
                </a:solidFill>
                <a:latin typeface="Arial"/>
                <a:ea typeface="Arial"/>
                <a:cs typeface="Arial"/>
                <a:sym typeface="Arial"/>
              </a:rPr>
              <a:t>$  53 Milyar</a:t>
            </a:r>
            <a:endParaRPr/>
          </a:p>
        </p:txBody>
      </p:sp>
      <p:sp>
        <p:nvSpPr>
          <p:cNvPr id="394" name="Google Shape;394;p20"/>
          <p:cNvSpPr txBox="1"/>
          <p:nvPr/>
        </p:nvSpPr>
        <p:spPr>
          <a:xfrm>
            <a:off x="717690" y="4519391"/>
            <a:ext cx="3391836" cy="2617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62" u="none" cap="none" strike="noStrike">
                <a:solidFill>
                  <a:srgbClr val="0B2739"/>
                </a:solidFill>
                <a:latin typeface="Arial"/>
                <a:ea typeface="Arial"/>
                <a:cs typeface="Arial"/>
                <a:sym typeface="Arial"/>
              </a:rPr>
              <a:t>Total Available Market (TAM)</a:t>
            </a:r>
            <a:endParaRPr/>
          </a:p>
        </p:txBody>
      </p:sp>
      <p:sp>
        <p:nvSpPr>
          <p:cNvPr id="395" name="Google Shape;395;p20"/>
          <p:cNvSpPr txBox="1"/>
          <p:nvPr/>
        </p:nvSpPr>
        <p:spPr>
          <a:xfrm>
            <a:off x="13248523" y="5951526"/>
            <a:ext cx="4901087" cy="5144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97" u="none" cap="none" strike="noStrike">
                <a:solidFill>
                  <a:srgbClr val="229799"/>
                </a:solidFill>
                <a:latin typeface="Arial"/>
                <a:ea typeface="Arial"/>
                <a:cs typeface="Arial"/>
                <a:sym typeface="Arial"/>
              </a:rPr>
              <a:t>Girişimimize has özellikler sebebiyle elde edebileceğimiz hedef pazar</a:t>
            </a:r>
            <a:endParaRPr/>
          </a:p>
        </p:txBody>
      </p:sp>
      <p:grpSp>
        <p:nvGrpSpPr>
          <p:cNvPr id="396" name="Google Shape;396;p20"/>
          <p:cNvGrpSpPr/>
          <p:nvPr/>
        </p:nvGrpSpPr>
        <p:grpSpPr>
          <a:xfrm>
            <a:off x="13459512" y="4295691"/>
            <a:ext cx="4263836" cy="1283499"/>
            <a:chOff x="0" y="-38100"/>
            <a:chExt cx="898256" cy="270393"/>
          </a:xfrm>
        </p:grpSpPr>
        <p:sp>
          <p:nvSpPr>
            <p:cNvPr id="397" name="Google Shape;397;p20"/>
            <p:cNvSpPr/>
            <p:nvPr/>
          </p:nvSpPr>
          <p:spPr>
            <a:xfrm>
              <a:off x="0" y="0"/>
              <a:ext cx="898256" cy="232293"/>
            </a:xfrm>
            <a:custGeom>
              <a:rect b="b" l="l" r="r" t="t"/>
              <a:pathLst>
                <a:path extrusionOk="0" h="232293" w="898256">
                  <a:moveTo>
                    <a:pt x="0" y="0"/>
                  </a:moveTo>
                  <a:lnTo>
                    <a:pt x="898256" y="0"/>
                  </a:lnTo>
                  <a:lnTo>
                    <a:pt x="898256" y="232293"/>
                  </a:lnTo>
                  <a:lnTo>
                    <a:pt x="0" y="232293"/>
                  </a:lnTo>
                  <a:close/>
                </a:path>
              </a:pathLst>
            </a:custGeom>
            <a:solidFill>
              <a:srgbClr val="229799"/>
            </a:solidFill>
            <a:ln>
              <a:noFill/>
            </a:ln>
          </p:spPr>
        </p:sp>
        <p:sp>
          <p:nvSpPr>
            <p:cNvPr id="398" name="Google Shape;398;p20"/>
            <p:cNvSpPr txBox="1"/>
            <p:nvPr/>
          </p:nvSpPr>
          <p:spPr>
            <a:xfrm>
              <a:off x="0" y="-38100"/>
              <a:ext cx="898256" cy="27039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99" name="Google Shape;399;p20"/>
          <p:cNvSpPr txBox="1"/>
          <p:nvPr/>
        </p:nvSpPr>
        <p:spPr>
          <a:xfrm>
            <a:off x="13966078" y="4843457"/>
            <a:ext cx="3465977" cy="6776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982" u="none" cap="none" strike="noStrike">
                <a:solidFill>
                  <a:srgbClr val="F5F5F5"/>
                </a:solidFill>
                <a:latin typeface="Arial"/>
                <a:ea typeface="Arial"/>
                <a:cs typeface="Arial"/>
                <a:sym typeface="Arial"/>
              </a:rPr>
              <a:t>$0.9 milyar</a:t>
            </a:r>
            <a:endParaRPr/>
          </a:p>
        </p:txBody>
      </p:sp>
      <p:sp>
        <p:nvSpPr>
          <p:cNvPr id="400" name="Google Shape;400;p20"/>
          <p:cNvSpPr txBox="1"/>
          <p:nvPr/>
        </p:nvSpPr>
        <p:spPr>
          <a:xfrm>
            <a:off x="13775333" y="4630907"/>
            <a:ext cx="3847466" cy="2524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rgbClr val="0B2739"/>
                </a:solidFill>
                <a:latin typeface="Arial"/>
                <a:ea typeface="Arial"/>
                <a:cs typeface="Arial"/>
                <a:sym typeface="Arial"/>
              </a:rPr>
              <a:t>Serviceable Earnable Market (SOM)</a:t>
            </a:r>
            <a:endParaRPr/>
          </a:p>
        </p:txBody>
      </p:sp>
      <p:sp>
        <p:nvSpPr>
          <p:cNvPr id="401" name="Google Shape;401;p20"/>
          <p:cNvSpPr txBox="1"/>
          <p:nvPr/>
        </p:nvSpPr>
        <p:spPr>
          <a:xfrm>
            <a:off x="6439105" y="4994820"/>
            <a:ext cx="5196599" cy="83108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7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87" u="none" cap="none" strike="noStrike">
                <a:solidFill>
                  <a:srgbClr val="229799"/>
                </a:solidFill>
                <a:latin typeface="Arial"/>
                <a:ea typeface="Arial"/>
                <a:cs typeface="Arial"/>
                <a:sym typeface="Arial"/>
              </a:rPr>
              <a:t>İş modelimize doğrudan uyabilecek, hızlı karar alabilen ve yüksek ROI beklentisi olan segment.  OSB’lerin %30’u + belirli KOBİ</a:t>
            </a:r>
            <a:endParaRPr/>
          </a:p>
        </p:txBody>
      </p:sp>
      <p:grpSp>
        <p:nvGrpSpPr>
          <p:cNvPr id="402" name="Google Shape;402;p20"/>
          <p:cNvGrpSpPr/>
          <p:nvPr/>
        </p:nvGrpSpPr>
        <p:grpSpPr>
          <a:xfrm>
            <a:off x="6776942" y="3311411"/>
            <a:ext cx="4520926" cy="1360888"/>
            <a:chOff x="0" y="-38100"/>
            <a:chExt cx="898256" cy="270393"/>
          </a:xfrm>
        </p:grpSpPr>
        <p:sp>
          <p:nvSpPr>
            <p:cNvPr id="403" name="Google Shape;403;p20"/>
            <p:cNvSpPr/>
            <p:nvPr/>
          </p:nvSpPr>
          <p:spPr>
            <a:xfrm>
              <a:off x="0" y="0"/>
              <a:ext cx="898256" cy="232293"/>
            </a:xfrm>
            <a:custGeom>
              <a:rect b="b" l="l" r="r" t="t"/>
              <a:pathLst>
                <a:path extrusionOk="0" h="232293" w="898256">
                  <a:moveTo>
                    <a:pt x="0" y="0"/>
                  </a:moveTo>
                  <a:lnTo>
                    <a:pt x="898256" y="0"/>
                  </a:lnTo>
                  <a:lnTo>
                    <a:pt x="898256" y="232293"/>
                  </a:lnTo>
                  <a:lnTo>
                    <a:pt x="0" y="232293"/>
                  </a:lnTo>
                  <a:close/>
                </a:path>
              </a:pathLst>
            </a:custGeom>
            <a:solidFill>
              <a:srgbClr val="229799"/>
            </a:solidFill>
            <a:ln>
              <a:noFill/>
            </a:ln>
          </p:spPr>
        </p:sp>
        <p:sp>
          <p:nvSpPr>
            <p:cNvPr id="404" name="Google Shape;404;p20"/>
            <p:cNvSpPr txBox="1"/>
            <p:nvPr/>
          </p:nvSpPr>
          <p:spPr>
            <a:xfrm>
              <a:off x="0" y="-38100"/>
              <a:ext cx="898256" cy="27039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05" name="Google Shape;405;p20"/>
          <p:cNvSpPr txBox="1"/>
          <p:nvPr/>
        </p:nvSpPr>
        <p:spPr>
          <a:xfrm>
            <a:off x="7184600" y="3832336"/>
            <a:ext cx="3705610" cy="7138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222" u="none" cap="none" strike="noStrike">
                <a:solidFill>
                  <a:srgbClr val="F5F5F5"/>
                </a:solidFill>
                <a:latin typeface="Arial"/>
                <a:ea typeface="Arial"/>
                <a:cs typeface="Arial"/>
                <a:sym typeface="Arial"/>
              </a:rPr>
              <a:t>$ 14 Milyar</a:t>
            </a:r>
            <a:endParaRPr/>
          </a:p>
        </p:txBody>
      </p:sp>
      <p:sp>
        <p:nvSpPr>
          <p:cNvPr id="406" name="Google Shape;406;p20"/>
          <p:cNvSpPr txBox="1"/>
          <p:nvPr/>
        </p:nvSpPr>
        <p:spPr>
          <a:xfrm>
            <a:off x="7068247" y="3594574"/>
            <a:ext cx="3938316" cy="2754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90" u="none" cap="none" strike="noStrike">
                <a:solidFill>
                  <a:srgbClr val="0B2739"/>
                </a:solidFill>
                <a:latin typeface="Arial"/>
                <a:ea typeface="Arial"/>
                <a:cs typeface="Arial"/>
                <a:sym typeface="Arial"/>
              </a:rPr>
              <a:t>Serviceable Available Market (SAM)</a:t>
            </a:r>
            <a:endParaRPr/>
          </a:p>
        </p:txBody>
      </p:sp>
      <p:sp>
        <p:nvSpPr>
          <p:cNvPr id="407" name="Google Shape;407;p20"/>
          <p:cNvSpPr/>
          <p:nvPr/>
        </p:nvSpPr>
        <p:spPr>
          <a:xfrm>
            <a:off x="0" y="0"/>
            <a:ext cx="2478941" cy="1124355"/>
          </a:xfrm>
          <a:custGeom>
            <a:rect b="b" l="l" r="r" t="t"/>
            <a:pathLst>
              <a:path extrusionOk="0" h="1124355" w="2478941">
                <a:moveTo>
                  <a:pt x="0" y="0"/>
                </a:moveTo>
                <a:lnTo>
                  <a:pt x="2478941" y="0"/>
                </a:lnTo>
                <a:lnTo>
                  <a:pt x="2478941" y="1124355"/>
                </a:lnTo>
                <a:lnTo>
                  <a:pt x="0" y="112435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-67006" l="0" r="0" t="-53461"/>
            </a:stretch>
          </a:blipFill>
          <a:ln>
            <a:noFill/>
          </a:ln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FCFC"/>
        </a:solidFill>
      </p:bgPr>
    </p:bg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2" name="Google Shape;412;p21"/>
          <p:cNvGrpSpPr/>
          <p:nvPr/>
        </p:nvGrpSpPr>
        <p:grpSpPr>
          <a:xfrm>
            <a:off x="4130455" y="9468109"/>
            <a:ext cx="10027091" cy="389334"/>
            <a:chOff x="0" y="0"/>
            <a:chExt cx="13369454" cy="519112"/>
          </a:xfrm>
        </p:grpSpPr>
        <p:sp>
          <p:nvSpPr>
            <p:cNvPr descr="preencoded.png" id="413" name="Google Shape;413;p21"/>
            <p:cNvSpPr/>
            <p:nvPr/>
          </p:nvSpPr>
          <p:spPr>
            <a:xfrm>
              <a:off x="0" y="71437"/>
              <a:ext cx="381000" cy="381000"/>
            </a:xfrm>
            <a:custGeom>
              <a:rect b="b" l="l" r="r" t="t"/>
              <a:pathLst>
                <a:path extrusionOk="0" h="381000" w="381000">
                  <a:moveTo>
                    <a:pt x="0" y="0"/>
                  </a:moveTo>
                  <a:lnTo>
                    <a:pt x="381000" y="0"/>
                  </a:lnTo>
                  <a:lnTo>
                    <a:pt x="381000" y="381000"/>
                  </a:lnTo>
                  <a:lnTo>
                    <a:pt x="0" y="38100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-2498" l="0" r="0" t="-2498"/>
              </a:stretch>
            </a:blipFill>
            <a:ln>
              <a:noFill/>
            </a:ln>
          </p:spPr>
        </p:sp>
        <p:grpSp>
          <p:nvGrpSpPr>
            <p:cNvPr id="414" name="Google Shape;414;p21"/>
            <p:cNvGrpSpPr/>
            <p:nvPr/>
          </p:nvGrpSpPr>
          <p:grpSpPr>
            <a:xfrm>
              <a:off x="381000" y="0"/>
              <a:ext cx="1401365" cy="519112"/>
              <a:chOff x="0" y="0"/>
              <a:chExt cx="1401365" cy="519112"/>
            </a:xfrm>
          </p:grpSpPr>
          <p:sp>
            <p:nvSpPr>
              <p:cNvPr id="415" name="Google Shape;415;p21"/>
              <p:cNvSpPr/>
              <p:nvPr/>
            </p:nvSpPr>
            <p:spPr>
              <a:xfrm>
                <a:off x="0" y="0"/>
                <a:ext cx="1401365" cy="519112"/>
              </a:xfrm>
              <a:custGeom>
                <a:rect b="b" l="l" r="r" t="t"/>
                <a:pathLst>
                  <a:path extrusionOk="0" h="519112" w="1401365">
                    <a:moveTo>
                      <a:pt x="0" y="0"/>
                    </a:moveTo>
                    <a:lnTo>
                      <a:pt x="1401365" y="0"/>
                    </a:lnTo>
                    <a:lnTo>
                      <a:pt x="1401365" y="519112"/>
                    </a:lnTo>
                    <a:lnTo>
                      <a:pt x="0" y="519112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>
                <a:noFill/>
              </a:ln>
            </p:spPr>
          </p:sp>
          <p:sp>
            <p:nvSpPr>
              <p:cNvPr id="416" name="Google Shape;416;p21"/>
              <p:cNvSpPr txBox="1"/>
              <p:nvPr/>
            </p:nvSpPr>
            <p:spPr>
              <a:xfrm>
                <a:off x="0" y="0"/>
                <a:ext cx="1401365" cy="51911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1998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en-US" sz="2092" u="none" cap="none" strike="noStrike">
                    <a:solidFill>
                      <a:srgbClr val="333333"/>
                    </a:solidFill>
                    <a:latin typeface="Noto Sans"/>
                    <a:ea typeface="Noto Sans"/>
                    <a:cs typeface="Noto Sans"/>
                    <a:sym typeface="Noto Sans"/>
                  </a:rPr>
                  <a:t> Mevcut</a:t>
                </a:r>
                <a:endParaRPr/>
              </a:p>
            </p:txBody>
          </p:sp>
        </p:grpSp>
        <p:sp>
          <p:nvSpPr>
            <p:cNvPr descr="preencoded.png" id="417" name="Google Shape;417;p21"/>
            <p:cNvSpPr/>
            <p:nvPr/>
          </p:nvSpPr>
          <p:spPr>
            <a:xfrm>
              <a:off x="2087165" y="71437"/>
              <a:ext cx="238125" cy="381000"/>
            </a:xfrm>
            <a:custGeom>
              <a:rect b="b" l="l" r="r" t="t"/>
              <a:pathLst>
                <a:path extrusionOk="0" h="381000" w="238125">
                  <a:moveTo>
                    <a:pt x="0" y="0"/>
                  </a:moveTo>
                  <a:lnTo>
                    <a:pt x="238125" y="0"/>
                  </a:lnTo>
                  <a:lnTo>
                    <a:pt x="238125" y="381000"/>
                  </a:lnTo>
                  <a:lnTo>
                    <a:pt x="0" y="38100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-3332" r="-3331" t="0"/>
              </a:stretch>
            </a:blipFill>
            <a:ln>
              <a:noFill/>
            </a:ln>
          </p:spPr>
        </p:sp>
        <p:grpSp>
          <p:nvGrpSpPr>
            <p:cNvPr id="418" name="Google Shape;418;p21"/>
            <p:cNvGrpSpPr/>
            <p:nvPr/>
          </p:nvGrpSpPr>
          <p:grpSpPr>
            <a:xfrm>
              <a:off x="2325291" y="0"/>
              <a:ext cx="2424336" cy="519112"/>
              <a:chOff x="0" y="0"/>
              <a:chExt cx="2424336" cy="519112"/>
            </a:xfrm>
          </p:grpSpPr>
          <p:sp>
            <p:nvSpPr>
              <p:cNvPr id="419" name="Google Shape;419;p21"/>
              <p:cNvSpPr/>
              <p:nvPr/>
            </p:nvSpPr>
            <p:spPr>
              <a:xfrm>
                <a:off x="0" y="0"/>
                <a:ext cx="2424336" cy="519112"/>
              </a:xfrm>
              <a:custGeom>
                <a:rect b="b" l="l" r="r" t="t"/>
                <a:pathLst>
                  <a:path extrusionOk="0" h="519112" w="2424336">
                    <a:moveTo>
                      <a:pt x="0" y="0"/>
                    </a:moveTo>
                    <a:lnTo>
                      <a:pt x="2424336" y="0"/>
                    </a:lnTo>
                    <a:lnTo>
                      <a:pt x="2424336" y="519112"/>
                    </a:lnTo>
                    <a:lnTo>
                      <a:pt x="0" y="519112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>
                <a:noFill/>
              </a:ln>
            </p:spPr>
          </p:sp>
          <p:sp>
            <p:nvSpPr>
              <p:cNvPr id="420" name="Google Shape;420;p21"/>
              <p:cNvSpPr txBox="1"/>
              <p:nvPr/>
            </p:nvSpPr>
            <p:spPr>
              <a:xfrm>
                <a:off x="0" y="0"/>
                <a:ext cx="2424336" cy="51911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1998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en-US" sz="2092" u="none" cap="none" strike="noStrike">
                    <a:solidFill>
                      <a:srgbClr val="333333"/>
                    </a:solidFill>
                    <a:latin typeface="Noto Sans"/>
                    <a:ea typeface="Noto Sans"/>
                    <a:cs typeface="Noto Sans"/>
                    <a:sym typeface="Noto Sans"/>
                  </a:rPr>
                  <a:t> Mevcut Değil</a:t>
                </a:r>
                <a:endParaRPr/>
              </a:p>
            </p:txBody>
          </p:sp>
        </p:grpSp>
        <p:sp>
          <p:nvSpPr>
            <p:cNvPr descr="preencoded.png" id="421" name="Google Shape;421;p21"/>
            <p:cNvSpPr/>
            <p:nvPr/>
          </p:nvSpPr>
          <p:spPr>
            <a:xfrm>
              <a:off x="5054427" y="71437"/>
              <a:ext cx="285750" cy="381000"/>
            </a:xfrm>
            <a:custGeom>
              <a:rect b="b" l="l" r="r" t="t"/>
              <a:pathLst>
                <a:path extrusionOk="0" h="381000" w="285750">
                  <a:moveTo>
                    <a:pt x="0" y="0"/>
                  </a:moveTo>
                  <a:lnTo>
                    <a:pt x="285750" y="0"/>
                  </a:lnTo>
                  <a:lnTo>
                    <a:pt x="285750" y="381000"/>
                  </a:lnTo>
                  <a:lnTo>
                    <a:pt x="0" y="38100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-791" r="-791" t="0"/>
              </a:stretch>
            </a:blipFill>
            <a:ln>
              <a:noFill/>
            </a:ln>
          </p:spPr>
        </p:sp>
        <p:grpSp>
          <p:nvGrpSpPr>
            <p:cNvPr id="422" name="Google Shape;422;p21"/>
            <p:cNvGrpSpPr/>
            <p:nvPr/>
          </p:nvGrpSpPr>
          <p:grpSpPr>
            <a:xfrm>
              <a:off x="5340176" y="0"/>
              <a:ext cx="4207819" cy="519112"/>
              <a:chOff x="0" y="0"/>
              <a:chExt cx="4207819" cy="519112"/>
            </a:xfrm>
          </p:grpSpPr>
          <p:sp>
            <p:nvSpPr>
              <p:cNvPr id="423" name="Google Shape;423;p21"/>
              <p:cNvSpPr/>
              <p:nvPr/>
            </p:nvSpPr>
            <p:spPr>
              <a:xfrm>
                <a:off x="0" y="0"/>
                <a:ext cx="4207819" cy="519112"/>
              </a:xfrm>
              <a:custGeom>
                <a:rect b="b" l="l" r="r" t="t"/>
                <a:pathLst>
                  <a:path extrusionOk="0" h="519112" w="4207819">
                    <a:moveTo>
                      <a:pt x="0" y="0"/>
                    </a:moveTo>
                    <a:lnTo>
                      <a:pt x="4207819" y="0"/>
                    </a:lnTo>
                    <a:lnTo>
                      <a:pt x="4207819" y="519112"/>
                    </a:lnTo>
                    <a:lnTo>
                      <a:pt x="0" y="519112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>
                <a:noFill/>
              </a:ln>
            </p:spPr>
          </p:sp>
          <p:sp>
            <p:nvSpPr>
              <p:cNvPr id="424" name="Google Shape;424;p21"/>
              <p:cNvSpPr txBox="1"/>
              <p:nvPr/>
            </p:nvSpPr>
            <p:spPr>
              <a:xfrm>
                <a:off x="0" y="0"/>
                <a:ext cx="4207819" cy="51911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1998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en-US" sz="2092" u="none" cap="none" strike="noStrike">
                    <a:solidFill>
                      <a:srgbClr val="333333"/>
                    </a:solidFill>
                    <a:latin typeface="Noto Sans"/>
                    <a:ea typeface="Noto Sans"/>
                    <a:cs typeface="Noto Sans"/>
                    <a:sym typeface="Noto Sans"/>
                  </a:rPr>
                  <a:t> Geliştirme Aşamasında</a:t>
                </a:r>
                <a:endParaRPr/>
              </a:p>
            </p:txBody>
          </p:sp>
        </p:grpSp>
        <p:sp>
          <p:nvSpPr>
            <p:cNvPr descr="preencoded.png" id="425" name="Google Shape;425;p21"/>
            <p:cNvSpPr/>
            <p:nvPr/>
          </p:nvSpPr>
          <p:spPr>
            <a:xfrm>
              <a:off x="9852795" y="71437"/>
              <a:ext cx="428625" cy="381000"/>
            </a:xfrm>
            <a:custGeom>
              <a:rect b="b" l="l" r="r" t="t"/>
              <a:pathLst>
                <a:path extrusionOk="0" h="381000" w="428625">
                  <a:moveTo>
                    <a:pt x="0" y="0"/>
                  </a:moveTo>
                  <a:lnTo>
                    <a:pt x="428625" y="0"/>
                  </a:lnTo>
                  <a:lnTo>
                    <a:pt x="428625" y="381000"/>
                  </a:lnTo>
                  <a:lnTo>
                    <a:pt x="0" y="38100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 b="-1357" l="0" r="0" t="-1356"/>
              </a:stretch>
            </a:blipFill>
            <a:ln>
              <a:noFill/>
            </a:ln>
          </p:spPr>
        </p:sp>
        <p:grpSp>
          <p:nvGrpSpPr>
            <p:cNvPr id="426" name="Google Shape;426;p21"/>
            <p:cNvGrpSpPr/>
            <p:nvPr/>
          </p:nvGrpSpPr>
          <p:grpSpPr>
            <a:xfrm>
              <a:off x="10281419" y="0"/>
              <a:ext cx="3088035" cy="519112"/>
              <a:chOff x="0" y="0"/>
              <a:chExt cx="3088035" cy="519112"/>
            </a:xfrm>
          </p:grpSpPr>
          <p:sp>
            <p:nvSpPr>
              <p:cNvPr id="427" name="Google Shape;427;p21"/>
              <p:cNvSpPr/>
              <p:nvPr/>
            </p:nvSpPr>
            <p:spPr>
              <a:xfrm>
                <a:off x="0" y="0"/>
                <a:ext cx="3088035" cy="519112"/>
              </a:xfrm>
              <a:custGeom>
                <a:rect b="b" l="l" r="r" t="t"/>
                <a:pathLst>
                  <a:path extrusionOk="0" h="519112" w="3088035">
                    <a:moveTo>
                      <a:pt x="0" y="0"/>
                    </a:moveTo>
                    <a:lnTo>
                      <a:pt x="3088035" y="0"/>
                    </a:lnTo>
                    <a:lnTo>
                      <a:pt x="3088035" y="519112"/>
                    </a:lnTo>
                    <a:lnTo>
                      <a:pt x="0" y="519112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>
                <a:noFill/>
              </a:ln>
            </p:spPr>
          </p:sp>
          <p:sp>
            <p:nvSpPr>
              <p:cNvPr id="428" name="Google Shape;428;p21"/>
              <p:cNvSpPr txBox="1"/>
              <p:nvPr/>
            </p:nvSpPr>
            <p:spPr>
              <a:xfrm>
                <a:off x="0" y="0"/>
                <a:ext cx="3088035" cy="51911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1998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en-US" sz="2092" u="none" cap="none" strike="noStrike">
                    <a:solidFill>
                      <a:srgbClr val="333333"/>
                    </a:solidFill>
                    <a:latin typeface="Noto Sans"/>
                    <a:ea typeface="Noto Sans"/>
                    <a:cs typeface="Noto Sans"/>
                    <a:sym typeface="Noto Sans"/>
                  </a:rPr>
                  <a:t> Rekabet Avantajı</a:t>
                </a:r>
                <a:endParaRPr/>
              </a:p>
            </p:txBody>
          </p:sp>
        </p:grpSp>
      </p:grpSp>
      <p:sp>
        <p:nvSpPr>
          <p:cNvPr id="429" name="Google Shape;429;p21"/>
          <p:cNvSpPr/>
          <p:nvPr/>
        </p:nvSpPr>
        <p:spPr>
          <a:xfrm>
            <a:off x="0" y="0"/>
            <a:ext cx="2478941" cy="1124355"/>
          </a:xfrm>
          <a:custGeom>
            <a:rect b="b" l="l" r="r" t="t"/>
            <a:pathLst>
              <a:path extrusionOk="0" h="1124355" w="2478941">
                <a:moveTo>
                  <a:pt x="0" y="0"/>
                </a:moveTo>
                <a:lnTo>
                  <a:pt x="2478941" y="0"/>
                </a:lnTo>
                <a:lnTo>
                  <a:pt x="2478941" y="1124355"/>
                </a:lnTo>
                <a:lnTo>
                  <a:pt x="0" y="112435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-67006" l="0" r="0" t="-53461"/>
            </a:stretch>
          </a:blipFill>
          <a:ln>
            <a:noFill/>
          </a:ln>
        </p:spPr>
      </p:sp>
      <p:sp>
        <p:nvSpPr>
          <p:cNvPr id="430" name="Google Shape;430;p21"/>
          <p:cNvSpPr/>
          <p:nvPr/>
        </p:nvSpPr>
        <p:spPr>
          <a:xfrm>
            <a:off x="12154049" y="-3955963"/>
            <a:ext cx="10103434" cy="10103434"/>
          </a:xfrm>
          <a:custGeom>
            <a:rect b="b" l="l" r="r" t="t"/>
            <a:pathLst>
              <a:path extrusionOk="0" h="10103434" w="10103434">
                <a:moveTo>
                  <a:pt x="0" y="0"/>
                </a:moveTo>
                <a:lnTo>
                  <a:pt x="10103434" y="0"/>
                </a:lnTo>
                <a:lnTo>
                  <a:pt x="10103434" y="10103433"/>
                </a:lnTo>
                <a:lnTo>
                  <a:pt x="0" y="101034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 amt="75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31" name="Google Shape;431;p21"/>
          <p:cNvSpPr/>
          <p:nvPr/>
        </p:nvSpPr>
        <p:spPr>
          <a:xfrm>
            <a:off x="753609" y="2235951"/>
            <a:ext cx="4815551" cy="1121553"/>
          </a:xfrm>
          <a:custGeom>
            <a:rect b="b" l="l" r="r" t="t"/>
            <a:pathLst>
              <a:path extrusionOk="0" h="1432433" w="6150356">
                <a:moveTo>
                  <a:pt x="0" y="0"/>
                </a:moveTo>
                <a:lnTo>
                  <a:pt x="6150356" y="0"/>
                </a:lnTo>
                <a:lnTo>
                  <a:pt x="6150356" y="1432433"/>
                </a:lnTo>
                <a:lnTo>
                  <a:pt x="0" y="1432433"/>
                </a:lnTo>
                <a:close/>
              </a:path>
            </a:pathLst>
          </a:custGeom>
          <a:solidFill>
            <a:srgbClr val="1A365D"/>
          </a:solidFill>
          <a:ln>
            <a:noFill/>
          </a:ln>
        </p:spPr>
      </p:sp>
      <p:grpSp>
        <p:nvGrpSpPr>
          <p:cNvPr id="432" name="Google Shape;432;p21"/>
          <p:cNvGrpSpPr/>
          <p:nvPr/>
        </p:nvGrpSpPr>
        <p:grpSpPr>
          <a:xfrm>
            <a:off x="753609" y="2228493"/>
            <a:ext cx="4815525" cy="1129042"/>
            <a:chOff x="0" y="-9525"/>
            <a:chExt cx="6150323" cy="1441997"/>
          </a:xfrm>
        </p:grpSpPr>
        <p:sp>
          <p:nvSpPr>
            <p:cNvPr id="433" name="Google Shape;433;p21"/>
            <p:cNvSpPr/>
            <p:nvPr/>
          </p:nvSpPr>
          <p:spPr>
            <a:xfrm>
              <a:off x="0" y="0"/>
              <a:ext cx="6150323" cy="1432472"/>
            </a:xfrm>
            <a:custGeom>
              <a:rect b="b" l="l" r="r" t="t"/>
              <a:pathLst>
                <a:path extrusionOk="0" h="1432472" w="6150323">
                  <a:moveTo>
                    <a:pt x="0" y="0"/>
                  </a:moveTo>
                  <a:lnTo>
                    <a:pt x="6150323" y="0"/>
                  </a:lnTo>
                  <a:lnTo>
                    <a:pt x="6150323" y="1432472"/>
                  </a:lnTo>
                  <a:lnTo>
                    <a:pt x="0" y="143247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434" name="Google Shape;434;p21"/>
            <p:cNvSpPr txBox="1"/>
            <p:nvPr/>
          </p:nvSpPr>
          <p:spPr>
            <a:xfrm>
              <a:off x="0" y="-9525"/>
              <a:ext cx="6150323" cy="144199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1995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674" u="none" cap="none" strike="noStrike">
                  <a:solidFill>
                    <a:srgbClr val="FFFFFF"/>
                  </a:solidFill>
                  <a:latin typeface="Noto Sans"/>
                  <a:ea typeface="Noto Sans"/>
                  <a:cs typeface="Noto Sans"/>
                  <a:sym typeface="Noto Sans"/>
                </a:rPr>
                <a:t>Özellik / Kriter</a:t>
              </a:r>
              <a:endParaRPr/>
            </a:p>
          </p:txBody>
        </p:sp>
      </p:grpSp>
      <p:sp>
        <p:nvSpPr>
          <p:cNvPr id="435" name="Google Shape;435;p21"/>
          <p:cNvSpPr/>
          <p:nvPr/>
        </p:nvSpPr>
        <p:spPr>
          <a:xfrm>
            <a:off x="5569134" y="2235951"/>
            <a:ext cx="2011817" cy="1121553"/>
          </a:xfrm>
          <a:custGeom>
            <a:rect b="b" l="l" r="r" t="t"/>
            <a:pathLst>
              <a:path extrusionOk="0" h="1432433" w="2569464">
                <a:moveTo>
                  <a:pt x="0" y="0"/>
                </a:moveTo>
                <a:lnTo>
                  <a:pt x="2569464" y="0"/>
                </a:lnTo>
                <a:lnTo>
                  <a:pt x="2569464" y="1432433"/>
                </a:lnTo>
                <a:lnTo>
                  <a:pt x="0" y="1432433"/>
                </a:lnTo>
                <a:close/>
              </a:path>
            </a:pathLst>
          </a:custGeom>
          <a:solidFill>
            <a:srgbClr val="1A365D"/>
          </a:solidFill>
          <a:ln>
            <a:noFill/>
          </a:ln>
        </p:spPr>
      </p:sp>
      <p:grpSp>
        <p:nvGrpSpPr>
          <p:cNvPr id="436" name="Google Shape;436;p21"/>
          <p:cNvGrpSpPr/>
          <p:nvPr/>
        </p:nvGrpSpPr>
        <p:grpSpPr>
          <a:xfrm>
            <a:off x="5569134" y="2228493"/>
            <a:ext cx="2011858" cy="1129042"/>
            <a:chOff x="0" y="-9525"/>
            <a:chExt cx="2569517" cy="1441997"/>
          </a:xfrm>
        </p:grpSpPr>
        <p:sp>
          <p:nvSpPr>
            <p:cNvPr id="437" name="Google Shape;437;p21"/>
            <p:cNvSpPr/>
            <p:nvPr/>
          </p:nvSpPr>
          <p:spPr>
            <a:xfrm>
              <a:off x="0" y="0"/>
              <a:ext cx="2569517" cy="1432472"/>
            </a:xfrm>
            <a:custGeom>
              <a:rect b="b" l="l" r="r" t="t"/>
              <a:pathLst>
                <a:path extrusionOk="0" h="1432472" w="2569517">
                  <a:moveTo>
                    <a:pt x="0" y="0"/>
                  </a:moveTo>
                  <a:lnTo>
                    <a:pt x="2569517" y="0"/>
                  </a:lnTo>
                  <a:lnTo>
                    <a:pt x="2569517" y="1432472"/>
                  </a:lnTo>
                  <a:lnTo>
                    <a:pt x="0" y="143247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438" name="Google Shape;438;p21"/>
            <p:cNvSpPr txBox="1"/>
            <p:nvPr/>
          </p:nvSpPr>
          <p:spPr>
            <a:xfrm>
              <a:off x="0" y="-9525"/>
              <a:ext cx="2569517" cy="144199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1995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674" u="none" cap="none" strike="noStrike">
                  <a:solidFill>
                    <a:srgbClr val="FFFFFF"/>
                  </a:solidFill>
                  <a:latin typeface="Noto Sans"/>
                  <a:ea typeface="Noto Sans"/>
                  <a:cs typeface="Noto Sans"/>
                  <a:sym typeface="Noto Sans"/>
                </a:rPr>
                <a:t>AEMOS Voltura</a:t>
              </a:r>
              <a:endParaRPr/>
            </a:p>
          </p:txBody>
        </p:sp>
      </p:grpSp>
      <p:sp>
        <p:nvSpPr>
          <p:cNvPr id="439" name="Google Shape;439;p21"/>
          <p:cNvSpPr/>
          <p:nvPr/>
        </p:nvSpPr>
        <p:spPr>
          <a:xfrm>
            <a:off x="7580992" y="2235951"/>
            <a:ext cx="1688147" cy="1121553"/>
          </a:xfrm>
          <a:custGeom>
            <a:rect b="b" l="l" r="r" t="t"/>
            <a:pathLst>
              <a:path extrusionOk="0" h="1432433" w="2156079">
                <a:moveTo>
                  <a:pt x="0" y="0"/>
                </a:moveTo>
                <a:lnTo>
                  <a:pt x="2156079" y="0"/>
                </a:lnTo>
                <a:lnTo>
                  <a:pt x="2156079" y="1432433"/>
                </a:lnTo>
                <a:lnTo>
                  <a:pt x="0" y="1432433"/>
                </a:lnTo>
                <a:close/>
              </a:path>
            </a:pathLst>
          </a:custGeom>
          <a:solidFill>
            <a:srgbClr val="1A365D"/>
          </a:solidFill>
          <a:ln>
            <a:noFill/>
          </a:ln>
        </p:spPr>
      </p:sp>
      <p:grpSp>
        <p:nvGrpSpPr>
          <p:cNvPr id="440" name="Google Shape;440;p21"/>
          <p:cNvGrpSpPr/>
          <p:nvPr/>
        </p:nvGrpSpPr>
        <p:grpSpPr>
          <a:xfrm>
            <a:off x="7580992" y="2228493"/>
            <a:ext cx="1688142" cy="1129042"/>
            <a:chOff x="0" y="-9525"/>
            <a:chExt cx="2156072" cy="1441997"/>
          </a:xfrm>
        </p:grpSpPr>
        <p:sp>
          <p:nvSpPr>
            <p:cNvPr id="441" name="Google Shape;441;p21"/>
            <p:cNvSpPr/>
            <p:nvPr/>
          </p:nvSpPr>
          <p:spPr>
            <a:xfrm>
              <a:off x="0" y="0"/>
              <a:ext cx="2156072" cy="1432472"/>
            </a:xfrm>
            <a:custGeom>
              <a:rect b="b" l="l" r="r" t="t"/>
              <a:pathLst>
                <a:path extrusionOk="0" h="1432472" w="2156072">
                  <a:moveTo>
                    <a:pt x="0" y="0"/>
                  </a:moveTo>
                  <a:lnTo>
                    <a:pt x="2156072" y="0"/>
                  </a:lnTo>
                  <a:lnTo>
                    <a:pt x="2156072" y="1432472"/>
                  </a:lnTo>
                  <a:lnTo>
                    <a:pt x="0" y="143247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442" name="Google Shape;442;p21"/>
            <p:cNvSpPr txBox="1"/>
            <p:nvPr/>
          </p:nvSpPr>
          <p:spPr>
            <a:xfrm>
              <a:off x="0" y="-9525"/>
              <a:ext cx="2156072" cy="144199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1995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674" u="none" cap="none" strike="noStrike">
                  <a:solidFill>
                    <a:srgbClr val="FFFFFF"/>
                  </a:solidFill>
                  <a:latin typeface="Noto Sans"/>
                  <a:ea typeface="Noto Sans"/>
                  <a:cs typeface="Noto Sans"/>
                  <a:sym typeface="Noto Sans"/>
                </a:rPr>
                <a:t>   Lumian (TR)</a:t>
              </a:r>
              <a:endParaRPr/>
            </a:p>
          </p:txBody>
        </p:sp>
      </p:grpSp>
      <p:sp>
        <p:nvSpPr>
          <p:cNvPr id="443" name="Google Shape;443;p21"/>
          <p:cNvSpPr/>
          <p:nvPr/>
        </p:nvSpPr>
        <p:spPr>
          <a:xfrm>
            <a:off x="9269135" y="2235951"/>
            <a:ext cx="2062032" cy="1121553"/>
          </a:xfrm>
          <a:custGeom>
            <a:rect b="b" l="l" r="r" t="t"/>
            <a:pathLst>
              <a:path extrusionOk="0" h="1432433" w="2633599">
                <a:moveTo>
                  <a:pt x="0" y="0"/>
                </a:moveTo>
                <a:lnTo>
                  <a:pt x="2633599" y="0"/>
                </a:lnTo>
                <a:lnTo>
                  <a:pt x="2633599" y="1432433"/>
                </a:lnTo>
                <a:lnTo>
                  <a:pt x="0" y="1432433"/>
                </a:lnTo>
                <a:close/>
              </a:path>
            </a:pathLst>
          </a:custGeom>
          <a:solidFill>
            <a:srgbClr val="1A365D"/>
          </a:solidFill>
          <a:ln>
            <a:noFill/>
          </a:ln>
        </p:spPr>
      </p:sp>
      <p:grpSp>
        <p:nvGrpSpPr>
          <p:cNvPr id="444" name="Google Shape;444;p21"/>
          <p:cNvGrpSpPr/>
          <p:nvPr/>
        </p:nvGrpSpPr>
        <p:grpSpPr>
          <a:xfrm>
            <a:off x="9269135" y="2228493"/>
            <a:ext cx="2062081" cy="1129042"/>
            <a:chOff x="0" y="-9525"/>
            <a:chExt cx="2633661" cy="1441997"/>
          </a:xfrm>
        </p:grpSpPr>
        <p:sp>
          <p:nvSpPr>
            <p:cNvPr id="445" name="Google Shape;445;p21"/>
            <p:cNvSpPr/>
            <p:nvPr/>
          </p:nvSpPr>
          <p:spPr>
            <a:xfrm>
              <a:off x="0" y="0"/>
              <a:ext cx="2633661" cy="1432472"/>
            </a:xfrm>
            <a:custGeom>
              <a:rect b="b" l="l" r="r" t="t"/>
              <a:pathLst>
                <a:path extrusionOk="0" h="1432472" w="2633661">
                  <a:moveTo>
                    <a:pt x="0" y="0"/>
                  </a:moveTo>
                  <a:lnTo>
                    <a:pt x="2633661" y="0"/>
                  </a:lnTo>
                  <a:lnTo>
                    <a:pt x="2633661" y="1432472"/>
                  </a:lnTo>
                  <a:lnTo>
                    <a:pt x="0" y="143247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446" name="Google Shape;446;p21"/>
            <p:cNvSpPr txBox="1"/>
            <p:nvPr/>
          </p:nvSpPr>
          <p:spPr>
            <a:xfrm>
              <a:off x="0" y="-9525"/>
              <a:ext cx="2633661" cy="144199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1995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674" u="none" cap="none" strike="noStrike">
                  <a:solidFill>
                    <a:srgbClr val="FFFFFF"/>
                  </a:solidFill>
                  <a:latin typeface="Noto Sans"/>
                  <a:ea typeface="Noto Sans"/>
                  <a:cs typeface="Noto Sans"/>
                  <a:sym typeface="Noto Sans"/>
                </a:rPr>
                <a:t>   Faradai (TR/UK)</a:t>
              </a:r>
              <a:endParaRPr/>
            </a:p>
          </p:txBody>
        </p:sp>
      </p:grpSp>
      <p:sp>
        <p:nvSpPr>
          <p:cNvPr id="447" name="Google Shape;447;p21"/>
          <p:cNvSpPr/>
          <p:nvPr/>
        </p:nvSpPr>
        <p:spPr>
          <a:xfrm>
            <a:off x="11331218" y="2235951"/>
            <a:ext cx="3298138" cy="1121553"/>
          </a:xfrm>
          <a:custGeom>
            <a:rect b="b" l="l" r="r" t="t"/>
            <a:pathLst>
              <a:path extrusionOk="0" h="1432433" w="4212336">
                <a:moveTo>
                  <a:pt x="0" y="0"/>
                </a:moveTo>
                <a:lnTo>
                  <a:pt x="4212336" y="0"/>
                </a:lnTo>
                <a:lnTo>
                  <a:pt x="4212336" y="1432433"/>
                </a:lnTo>
                <a:lnTo>
                  <a:pt x="0" y="1432433"/>
                </a:lnTo>
                <a:close/>
              </a:path>
            </a:pathLst>
          </a:custGeom>
          <a:solidFill>
            <a:srgbClr val="1A365D"/>
          </a:solidFill>
          <a:ln>
            <a:noFill/>
          </a:ln>
        </p:spPr>
      </p:sp>
      <p:grpSp>
        <p:nvGrpSpPr>
          <p:cNvPr id="448" name="Google Shape;448;p21"/>
          <p:cNvGrpSpPr/>
          <p:nvPr/>
        </p:nvGrpSpPr>
        <p:grpSpPr>
          <a:xfrm>
            <a:off x="11331218" y="2228493"/>
            <a:ext cx="3298154" cy="1129042"/>
            <a:chOff x="0" y="-9525"/>
            <a:chExt cx="4212357" cy="1441997"/>
          </a:xfrm>
        </p:grpSpPr>
        <p:sp>
          <p:nvSpPr>
            <p:cNvPr id="449" name="Google Shape;449;p21"/>
            <p:cNvSpPr/>
            <p:nvPr/>
          </p:nvSpPr>
          <p:spPr>
            <a:xfrm>
              <a:off x="0" y="0"/>
              <a:ext cx="4212357" cy="1432472"/>
            </a:xfrm>
            <a:custGeom>
              <a:rect b="b" l="l" r="r" t="t"/>
              <a:pathLst>
                <a:path extrusionOk="0" h="1432472" w="4212357">
                  <a:moveTo>
                    <a:pt x="0" y="0"/>
                  </a:moveTo>
                  <a:lnTo>
                    <a:pt x="4212357" y="0"/>
                  </a:lnTo>
                  <a:lnTo>
                    <a:pt x="4212357" y="1432472"/>
                  </a:lnTo>
                  <a:lnTo>
                    <a:pt x="0" y="143247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450" name="Google Shape;450;p21"/>
            <p:cNvSpPr txBox="1"/>
            <p:nvPr/>
          </p:nvSpPr>
          <p:spPr>
            <a:xfrm>
              <a:off x="0" y="-9525"/>
              <a:ext cx="4212357" cy="144199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1995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674" u="none" cap="none" strike="noStrike">
                  <a:solidFill>
                    <a:srgbClr val="FFFFFF"/>
                  </a:solidFill>
                  <a:latin typeface="Noto Sans"/>
                  <a:ea typeface="Noto Sans"/>
                  <a:cs typeface="Noto Sans"/>
                  <a:sym typeface="Noto Sans"/>
                </a:rPr>
                <a:t>   Siemens MindSphere (GER)</a:t>
              </a:r>
              <a:endParaRPr/>
            </a:p>
          </p:txBody>
        </p:sp>
      </p:grpSp>
      <p:sp>
        <p:nvSpPr>
          <p:cNvPr id="451" name="Google Shape;451;p21"/>
          <p:cNvSpPr/>
          <p:nvPr/>
        </p:nvSpPr>
        <p:spPr>
          <a:xfrm>
            <a:off x="14629372" y="2235951"/>
            <a:ext cx="3306987" cy="1121553"/>
          </a:xfrm>
          <a:custGeom>
            <a:rect b="b" l="l" r="r" t="t"/>
            <a:pathLst>
              <a:path extrusionOk="0" h="1432433" w="4223639">
                <a:moveTo>
                  <a:pt x="0" y="0"/>
                </a:moveTo>
                <a:lnTo>
                  <a:pt x="4223639" y="0"/>
                </a:lnTo>
                <a:lnTo>
                  <a:pt x="4223639" y="1432433"/>
                </a:lnTo>
                <a:lnTo>
                  <a:pt x="0" y="1432433"/>
                </a:lnTo>
                <a:close/>
              </a:path>
            </a:pathLst>
          </a:custGeom>
          <a:solidFill>
            <a:srgbClr val="1A365D"/>
          </a:solidFill>
          <a:ln>
            <a:noFill/>
          </a:ln>
        </p:spPr>
      </p:sp>
      <p:grpSp>
        <p:nvGrpSpPr>
          <p:cNvPr id="452" name="Google Shape;452;p21"/>
          <p:cNvGrpSpPr/>
          <p:nvPr/>
        </p:nvGrpSpPr>
        <p:grpSpPr>
          <a:xfrm>
            <a:off x="14629372" y="2228493"/>
            <a:ext cx="3307009" cy="1129042"/>
            <a:chOff x="0" y="-9525"/>
            <a:chExt cx="4223667" cy="1441997"/>
          </a:xfrm>
        </p:grpSpPr>
        <p:sp>
          <p:nvSpPr>
            <p:cNvPr id="453" name="Google Shape;453;p21"/>
            <p:cNvSpPr/>
            <p:nvPr/>
          </p:nvSpPr>
          <p:spPr>
            <a:xfrm>
              <a:off x="0" y="0"/>
              <a:ext cx="4223667" cy="1432472"/>
            </a:xfrm>
            <a:custGeom>
              <a:rect b="b" l="l" r="r" t="t"/>
              <a:pathLst>
                <a:path extrusionOk="0" h="1432472" w="4223667">
                  <a:moveTo>
                    <a:pt x="0" y="0"/>
                  </a:moveTo>
                  <a:lnTo>
                    <a:pt x="4223667" y="0"/>
                  </a:lnTo>
                  <a:lnTo>
                    <a:pt x="4223667" y="1432472"/>
                  </a:lnTo>
                  <a:lnTo>
                    <a:pt x="0" y="143247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454" name="Google Shape;454;p21"/>
            <p:cNvSpPr txBox="1"/>
            <p:nvPr/>
          </p:nvSpPr>
          <p:spPr>
            <a:xfrm>
              <a:off x="0" y="-9525"/>
              <a:ext cx="4223667" cy="144199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1995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674" u="none" cap="none" strike="noStrike">
                  <a:solidFill>
                    <a:srgbClr val="FFFFFF"/>
                  </a:solidFill>
                  <a:latin typeface="Noto Sans"/>
                  <a:ea typeface="Noto Sans"/>
                  <a:cs typeface="Noto Sans"/>
                  <a:sym typeface="Noto Sans"/>
                </a:rPr>
                <a:t>   Schneider EcoStruxure (FR)</a:t>
              </a:r>
              <a:endParaRPr/>
            </a:p>
          </p:txBody>
        </p:sp>
      </p:grpSp>
      <p:grpSp>
        <p:nvGrpSpPr>
          <p:cNvPr id="455" name="Google Shape;455;p21"/>
          <p:cNvGrpSpPr/>
          <p:nvPr/>
        </p:nvGrpSpPr>
        <p:grpSpPr>
          <a:xfrm>
            <a:off x="753609" y="3350075"/>
            <a:ext cx="4815525" cy="695032"/>
            <a:chOff x="0" y="-9525"/>
            <a:chExt cx="6150323" cy="887685"/>
          </a:xfrm>
        </p:grpSpPr>
        <p:sp>
          <p:nvSpPr>
            <p:cNvPr id="456" name="Google Shape;456;p21"/>
            <p:cNvSpPr/>
            <p:nvPr/>
          </p:nvSpPr>
          <p:spPr>
            <a:xfrm>
              <a:off x="0" y="0"/>
              <a:ext cx="6150323" cy="878160"/>
            </a:xfrm>
            <a:custGeom>
              <a:rect b="b" l="l" r="r" t="t"/>
              <a:pathLst>
                <a:path extrusionOk="0" h="878160" w="6150323">
                  <a:moveTo>
                    <a:pt x="0" y="0"/>
                  </a:moveTo>
                  <a:lnTo>
                    <a:pt x="6150323" y="0"/>
                  </a:lnTo>
                  <a:lnTo>
                    <a:pt x="6150323" y="878160"/>
                  </a:lnTo>
                  <a:lnTo>
                    <a:pt x="0" y="87816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457" name="Google Shape;457;p21"/>
            <p:cNvSpPr txBox="1"/>
            <p:nvPr/>
          </p:nvSpPr>
          <p:spPr>
            <a:xfrm>
              <a:off x="0" y="-9525"/>
              <a:ext cx="6150323" cy="88768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1995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674" u="none" cap="none" strike="noStrike">
                  <a:solidFill>
                    <a:srgbClr val="333333"/>
                  </a:solidFill>
                  <a:latin typeface="Noto Sans"/>
                  <a:ea typeface="Noto Sans"/>
                  <a:cs typeface="Noto Sans"/>
                  <a:sym typeface="Noto Sans"/>
                </a:rPr>
                <a:t>1. Gerçek Zamanlı IoT &amp; SCADA</a:t>
              </a:r>
              <a:endParaRPr/>
            </a:p>
          </p:txBody>
        </p:sp>
      </p:grpSp>
      <p:sp>
        <p:nvSpPr>
          <p:cNvPr descr="preencoded.png" id="458" name="Google Shape;458;p21"/>
          <p:cNvSpPr/>
          <p:nvPr/>
        </p:nvSpPr>
        <p:spPr>
          <a:xfrm>
            <a:off x="5748122" y="3577537"/>
            <a:ext cx="238650" cy="238650"/>
          </a:xfrm>
          <a:custGeom>
            <a:rect b="b" l="l" r="r" t="t"/>
            <a:pathLst>
              <a:path extrusionOk="0" h="304800" w="304800">
                <a:moveTo>
                  <a:pt x="0" y="0"/>
                </a:moveTo>
                <a:lnTo>
                  <a:pt x="304800" y="0"/>
                </a:lnTo>
                <a:lnTo>
                  <a:pt x="304800" y="304800"/>
                </a:lnTo>
                <a:lnTo>
                  <a:pt x="0" y="30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descr="preencoded.png" id="459" name="Google Shape;459;p21"/>
          <p:cNvSpPr/>
          <p:nvPr/>
        </p:nvSpPr>
        <p:spPr>
          <a:xfrm>
            <a:off x="7759980" y="3577537"/>
            <a:ext cx="238650" cy="238650"/>
          </a:xfrm>
          <a:custGeom>
            <a:rect b="b" l="l" r="r" t="t"/>
            <a:pathLst>
              <a:path extrusionOk="0" h="304800" w="304800">
                <a:moveTo>
                  <a:pt x="0" y="0"/>
                </a:moveTo>
                <a:lnTo>
                  <a:pt x="304800" y="0"/>
                </a:lnTo>
                <a:lnTo>
                  <a:pt x="304800" y="304800"/>
                </a:lnTo>
                <a:lnTo>
                  <a:pt x="0" y="30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descr="preencoded.png" id="460" name="Google Shape;460;p21"/>
          <p:cNvSpPr/>
          <p:nvPr/>
        </p:nvSpPr>
        <p:spPr>
          <a:xfrm>
            <a:off x="9448122" y="3577537"/>
            <a:ext cx="238650" cy="238650"/>
          </a:xfrm>
          <a:custGeom>
            <a:rect b="b" l="l" r="r" t="t"/>
            <a:pathLst>
              <a:path extrusionOk="0" h="304800" w="304800">
                <a:moveTo>
                  <a:pt x="0" y="0"/>
                </a:moveTo>
                <a:lnTo>
                  <a:pt x="304800" y="0"/>
                </a:lnTo>
                <a:lnTo>
                  <a:pt x="304800" y="304800"/>
                </a:lnTo>
                <a:lnTo>
                  <a:pt x="0" y="30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descr="preencoded.png" id="461" name="Google Shape;461;p21"/>
          <p:cNvSpPr/>
          <p:nvPr/>
        </p:nvSpPr>
        <p:spPr>
          <a:xfrm>
            <a:off x="11510205" y="3577537"/>
            <a:ext cx="238650" cy="238650"/>
          </a:xfrm>
          <a:custGeom>
            <a:rect b="b" l="l" r="r" t="t"/>
            <a:pathLst>
              <a:path extrusionOk="0" h="304800" w="304800">
                <a:moveTo>
                  <a:pt x="0" y="0"/>
                </a:moveTo>
                <a:lnTo>
                  <a:pt x="304800" y="0"/>
                </a:lnTo>
                <a:lnTo>
                  <a:pt x="304800" y="304800"/>
                </a:lnTo>
                <a:lnTo>
                  <a:pt x="0" y="30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descr="preencoded.png" id="462" name="Google Shape;462;p21"/>
          <p:cNvSpPr/>
          <p:nvPr/>
        </p:nvSpPr>
        <p:spPr>
          <a:xfrm>
            <a:off x="14808359" y="3577537"/>
            <a:ext cx="238650" cy="238650"/>
          </a:xfrm>
          <a:custGeom>
            <a:rect b="b" l="l" r="r" t="t"/>
            <a:pathLst>
              <a:path extrusionOk="0" h="304800" w="304800">
                <a:moveTo>
                  <a:pt x="0" y="0"/>
                </a:moveTo>
                <a:lnTo>
                  <a:pt x="304800" y="0"/>
                </a:lnTo>
                <a:lnTo>
                  <a:pt x="304800" y="304800"/>
                </a:lnTo>
                <a:lnTo>
                  <a:pt x="0" y="30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63" name="Google Shape;463;p21"/>
          <p:cNvSpPr/>
          <p:nvPr/>
        </p:nvSpPr>
        <p:spPr>
          <a:xfrm>
            <a:off x="753609" y="4045107"/>
            <a:ext cx="17182772" cy="695067"/>
          </a:xfrm>
          <a:custGeom>
            <a:rect b="b" l="l" r="r" t="t"/>
            <a:pathLst>
              <a:path extrusionOk="0" h="887730" w="21945600">
                <a:moveTo>
                  <a:pt x="0" y="0"/>
                </a:moveTo>
                <a:lnTo>
                  <a:pt x="21945600" y="0"/>
                </a:lnTo>
                <a:lnTo>
                  <a:pt x="21945600" y="887730"/>
                </a:lnTo>
                <a:lnTo>
                  <a:pt x="0" y="887730"/>
                </a:lnTo>
                <a:close/>
              </a:path>
            </a:pathLst>
          </a:custGeom>
          <a:solidFill>
            <a:srgbClr val="2EC4B6">
              <a:alpha val="0"/>
            </a:srgbClr>
          </a:solidFill>
          <a:ln>
            <a:noFill/>
          </a:ln>
        </p:spPr>
      </p:sp>
      <p:grpSp>
        <p:nvGrpSpPr>
          <p:cNvPr id="464" name="Google Shape;464;p21"/>
          <p:cNvGrpSpPr/>
          <p:nvPr/>
        </p:nvGrpSpPr>
        <p:grpSpPr>
          <a:xfrm>
            <a:off x="753609" y="4037649"/>
            <a:ext cx="4815525" cy="702490"/>
            <a:chOff x="0" y="-9525"/>
            <a:chExt cx="6150323" cy="897210"/>
          </a:xfrm>
        </p:grpSpPr>
        <p:sp>
          <p:nvSpPr>
            <p:cNvPr id="465" name="Google Shape;465;p21"/>
            <p:cNvSpPr/>
            <p:nvPr/>
          </p:nvSpPr>
          <p:spPr>
            <a:xfrm>
              <a:off x="0" y="0"/>
              <a:ext cx="6150323" cy="887685"/>
            </a:xfrm>
            <a:custGeom>
              <a:rect b="b" l="l" r="r" t="t"/>
              <a:pathLst>
                <a:path extrusionOk="0" h="887685" w="6150323">
                  <a:moveTo>
                    <a:pt x="0" y="0"/>
                  </a:moveTo>
                  <a:lnTo>
                    <a:pt x="6150323" y="0"/>
                  </a:lnTo>
                  <a:lnTo>
                    <a:pt x="6150323" y="887685"/>
                  </a:lnTo>
                  <a:lnTo>
                    <a:pt x="0" y="88768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466" name="Google Shape;466;p21"/>
            <p:cNvSpPr txBox="1"/>
            <p:nvPr/>
          </p:nvSpPr>
          <p:spPr>
            <a:xfrm>
              <a:off x="0" y="-9525"/>
              <a:ext cx="6150323" cy="8972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1995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674" u="none" cap="none" strike="noStrike">
                  <a:solidFill>
                    <a:srgbClr val="333333"/>
                  </a:solidFill>
                  <a:latin typeface="Noto Sans"/>
                  <a:ea typeface="Noto Sans"/>
                  <a:cs typeface="Noto Sans"/>
                  <a:sym typeface="Noto Sans"/>
                </a:rPr>
                <a:t>2. AI-Destekli Dijital İkiz</a:t>
              </a:r>
              <a:endParaRPr/>
            </a:p>
          </p:txBody>
        </p:sp>
      </p:grpSp>
      <p:sp>
        <p:nvSpPr>
          <p:cNvPr descr="preencoded.png" id="467" name="Google Shape;467;p21"/>
          <p:cNvSpPr/>
          <p:nvPr/>
        </p:nvSpPr>
        <p:spPr>
          <a:xfrm>
            <a:off x="5748122" y="4272569"/>
            <a:ext cx="238650" cy="238650"/>
          </a:xfrm>
          <a:custGeom>
            <a:rect b="b" l="l" r="r" t="t"/>
            <a:pathLst>
              <a:path extrusionOk="0" h="304800" w="304800">
                <a:moveTo>
                  <a:pt x="0" y="0"/>
                </a:moveTo>
                <a:lnTo>
                  <a:pt x="304800" y="0"/>
                </a:lnTo>
                <a:lnTo>
                  <a:pt x="304800" y="304800"/>
                </a:lnTo>
                <a:lnTo>
                  <a:pt x="0" y="30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2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descr="preencoded.png" id="468" name="Google Shape;468;p21"/>
          <p:cNvSpPr/>
          <p:nvPr/>
        </p:nvSpPr>
        <p:spPr>
          <a:xfrm>
            <a:off x="6048822" y="4272569"/>
            <a:ext cx="268481" cy="238650"/>
          </a:xfrm>
          <a:custGeom>
            <a:rect b="b" l="l" r="r" t="t"/>
            <a:pathLst>
              <a:path extrusionOk="0" h="304800" w="342900">
                <a:moveTo>
                  <a:pt x="0" y="0"/>
                </a:moveTo>
                <a:lnTo>
                  <a:pt x="342900" y="0"/>
                </a:lnTo>
                <a:lnTo>
                  <a:pt x="342900" y="304800"/>
                </a:lnTo>
                <a:lnTo>
                  <a:pt x="0" y="30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3">
              <a:alphaModFix/>
            </a:blip>
            <a:stretch>
              <a:fillRect b="-328" l="0" r="0" t="-328"/>
            </a:stretch>
          </a:blipFill>
          <a:ln>
            <a:noFill/>
          </a:ln>
        </p:spPr>
      </p:sp>
      <p:sp>
        <p:nvSpPr>
          <p:cNvPr descr="preencoded.png" id="469" name="Google Shape;469;p21"/>
          <p:cNvSpPr/>
          <p:nvPr/>
        </p:nvSpPr>
        <p:spPr>
          <a:xfrm>
            <a:off x="7759980" y="4272569"/>
            <a:ext cx="149156" cy="238650"/>
          </a:xfrm>
          <a:custGeom>
            <a:rect b="b" l="l" r="r" t="t"/>
            <a:pathLst>
              <a:path extrusionOk="0" h="304800" w="190500">
                <a:moveTo>
                  <a:pt x="0" y="0"/>
                </a:moveTo>
                <a:lnTo>
                  <a:pt x="190500" y="0"/>
                </a:lnTo>
                <a:lnTo>
                  <a:pt x="190500" y="304800"/>
                </a:lnTo>
                <a:lnTo>
                  <a:pt x="0" y="30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4">
              <a:alphaModFix/>
            </a:blip>
            <a:stretch>
              <a:fillRect b="0" l="-1762" r="-1764" t="0"/>
            </a:stretch>
          </a:blipFill>
          <a:ln>
            <a:noFill/>
          </a:ln>
        </p:spPr>
      </p:sp>
      <p:sp>
        <p:nvSpPr>
          <p:cNvPr descr="preencoded.png" id="470" name="Google Shape;470;p21"/>
          <p:cNvSpPr/>
          <p:nvPr/>
        </p:nvSpPr>
        <p:spPr>
          <a:xfrm>
            <a:off x="9448122" y="4272569"/>
            <a:ext cx="238650" cy="238650"/>
          </a:xfrm>
          <a:custGeom>
            <a:rect b="b" l="l" r="r" t="t"/>
            <a:pathLst>
              <a:path extrusionOk="0" h="304800" w="304800">
                <a:moveTo>
                  <a:pt x="0" y="0"/>
                </a:moveTo>
                <a:lnTo>
                  <a:pt x="304800" y="0"/>
                </a:lnTo>
                <a:lnTo>
                  <a:pt x="304800" y="304800"/>
                </a:lnTo>
                <a:lnTo>
                  <a:pt x="0" y="30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descr="preencoded.png" id="471" name="Google Shape;471;p21"/>
          <p:cNvSpPr/>
          <p:nvPr/>
        </p:nvSpPr>
        <p:spPr>
          <a:xfrm>
            <a:off x="11510205" y="4272569"/>
            <a:ext cx="238650" cy="238650"/>
          </a:xfrm>
          <a:custGeom>
            <a:rect b="b" l="l" r="r" t="t"/>
            <a:pathLst>
              <a:path extrusionOk="0" h="304800" w="304800">
                <a:moveTo>
                  <a:pt x="0" y="0"/>
                </a:moveTo>
                <a:lnTo>
                  <a:pt x="304800" y="0"/>
                </a:lnTo>
                <a:lnTo>
                  <a:pt x="304800" y="304800"/>
                </a:lnTo>
                <a:lnTo>
                  <a:pt x="0" y="30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descr="preencoded.png" id="472" name="Google Shape;472;p21"/>
          <p:cNvSpPr/>
          <p:nvPr/>
        </p:nvSpPr>
        <p:spPr>
          <a:xfrm>
            <a:off x="14808359" y="4272569"/>
            <a:ext cx="238650" cy="238650"/>
          </a:xfrm>
          <a:custGeom>
            <a:rect b="b" l="l" r="r" t="t"/>
            <a:pathLst>
              <a:path extrusionOk="0" h="304800" w="304800">
                <a:moveTo>
                  <a:pt x="0" y="0"/>
                </a:moveTo>
                <a:lnTo>
                  <a:pt x="304800" y="0"/>
                </a:lnTo>
                <a:lnTo>
                  <a:pt x="304800" y="304800"/>
                </a:lnTo>
                <a:lnTo>
                  <a:pt x="0" y="30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473" name="Google Shape;473;p21"/>
          <p:cNvGrpSpPr/>
          <p:nvPr/>
        </p:nvGrpSpPr>
        <p:grpSpPr>
          <a:xfrm>
            <a:off x="753609" y="4732681"/>
            <a:ext cx="4815525" cy="702490"/>
            <a:chOff x="0" y="-9525"/>
            <a:chExt cx="6150323" cy="897210"/>
          </a:xfrm>
        </p:grpSpPr>
        <p:sp>
          <p:nvSpPr>
            <p:cNvPr id="474" name="Google Shape;474;p21"/>
            <p:cNvSpPr/>
            <p:nvPr/>
          </p:nvSpPr>
          <p:spPr>
            <a:xfrm>
              <a:off x="0" y="0"/>
              <a:ext cx="6150323" cy="887685"/>
            </a:xfrm>
            <a:custGeom>
              <a:rect b="b" l="l" r="r" t="t"/>
              <a:pathLst>
                <a:path extrusionOk="0" h="887685" w="6150323">
                  <a:moveTo>
                    <a:pt x="0" y="0"/>
                  </a:moveTo>
                  <a:lnTo>
                    <a:pt x="6150323" y="0"/>
                  </a:lnTo>
                  <a:lnTo>
                    <a:pt x="6150323" y="887685"/>
                  </a:lnTo>
                  <a:lnTo>
                    <a:pt x="0" y="88768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475" name="Google Shape;475;p21"/>
            <p:cNvSpPr txBox="1"/>
            <p:nvPr/>
          </p:nvSpPr>
          <p:spPr>
            <a:xfrm>
              <a:off x="0" y="-9525"/>
              <a:ext cx="6150323" cy="8972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1995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674" u="none" cap="none" strike="noStrike">
                  <a:solidFill>
                    <a:srgbClr val="333333"/>
                  </a:solidFill>
                  <a:latin typeface="Noto Sans"/>
                  <a:ea typeface="Noto Sans"/>
                  <a:cs typeface="Noto Sans"/>
                  <a:sym typeface="Noto Sans"/>
                </a:rPr>
                <a:t>3. Blokzincir-P2P Pazaryeri</a:t>
              </a:r>
              <a:endParaRPr/>
            </a:p>
          </p:txBody>
        </p:sp>
      </p:grpSp>
      <p:sp>
        <p:nvSpPr>
          <p:cNvPr descr="preencoded.png" id="476" name="Google Shape;476;p21"/>
          <p:cNvSpPr/>
          <p:nvPr/>
        </p:nvSpPr>
        <p:spPr>
          <a:xfrm>
            <a:off x="5748122" y="4967601"/>
            <a:ext cx="238650" cy="238650"/>
          </a:xfrm>
          <a:custGeom>
            <a:rect b="b" l="l" r="r" t="t"/>
            <a:pathLst>
              <a:path extrusionOk="0" h="304800" w="304800">
                <a:moveTo>
                  <a:pt x="0" y="0"/>
                </a:moveTo>
                <a:lnTo>
                  <a:pt x="304800" y="0"/>
                </a:lnTo>
                <a:lnTo>
                  <a:pt x="304800" y="304800"/>
                </a:lnTo>
                <a:lnTo>
                  <a:pt x="0" y="30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descr="preencoded.png" id="477" name="Google Shape;477;p21"/>
          <p:cNvSpPr/>
          <p:nvPr/>
        </p:nvSpPr>
        <p:spPr>
          <a:xfrm>
            <a:off x="6048822" y="4967601"/>
            <a:ext cx="268481" cy="238650"/>
          </a:xfrm>
          <a:custGeom>
            <a:rect b="b" l="l" r="r" t="t"/>
            <a:pathLst>
              <a:path extrusionOk="0" h="304800" w="342900">
                <a:moveTo>
                  <a:pt x="0" y="0"/>
                </a:moveTo>
                <a:lnTo>
                  <a:pt x="342900" y="0"/>
                </a:lnTo>
                <a:lnTo>
                  <a:pt x="342900" y="304800"/>
                </a:lnTo>
                <a:lnTo>
                  <a:pt x="0" y="30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8">
              <a:alphaModFix/>
            </a:blip>
            <a:stretch>
              <a:fillRect b="-328" l="0" r="0" t="-328"/>
            </a:stretch>
          </a:blipFill>
          <a:ln>
            <a:noFill/>
          </a:ln>
        </p:spPr>
      </p:sp>
      <p:sp>
        <p:nvSpPr>
          <p:cNvPr descr="preencoded.png" id="478" name="Google Shape;478;p21"/>
          <p:cNvSpPr/>
          <p:nvPr/>
        </p:nvSpPr>
        <p:spPr>
          <a:xfrm>
            <a:off x="7759980" y="4967601"/>
            <a:ext cx="149156" cy="238650"/>
          </a:xfrm>
          <a:custGeom>
            <a:rect b="b" l="l" r="r" t="t"/>
            <a:pathLst>
              <a:path extrusionOk="0" h="304800" w="190500">
                <a:moveTo>
                  <a:pt x="0" y="0"/>
                </a:moveTo>
                <a:lnTo>
                  <a:pt x="190500" y="0"/>
                </a:lnTo>
                <a:lnTo>
                  <a:pt x="190500" y="304800"/>
                </a:lnTo>
                <a:lnTo>
                  <a:pt x="0" y="30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9">
              <a:alphaModFix/>
            </a:blip>
            <a:stretch>
              <a:fillRect b="0" l="-1762" r="-1764" t="0"/>
            </a:stretch>
          </a:blipFill>
          <a:ln>
            <a:noFill/>
          </a:ln>
        </p:spPr>
      </p:sp>
      <p:sp>
        <p:nvSpPr>
          <p:cNvPr descr="preencoded.png" id="479" name="Google Shape;479;p21"/>
          <p:cNvSpPr/>
          <p:nvPr/>
        </p:nvSpPr>
        <p:spPr>
          <a:xfrm>
            <a:off x="9448122" y="4967601"/>
            <a:ext cx="149156" cy="238650"/>
          </a:xfrm>
          <a:custGeom>
            <a:rect b="b" l="l" r="r" t="t"/>
            <a:pathLst>
              <a:path extrusionOk="0" h="304800" w="190500">
                <a:moveTo>
                  <a:pt x="0" y="0"/>
                </a:moveTo>
                <a:lnTo>
                  <a:pt x="190500" y="0"/>
                </a:lnTo>
                <a:lnTo>
                  <a:pt x="190500" y="304800"/>
                </a:lnTo>
                <a:lnTo>
                  <a:pt x="0" y="30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0">
              <a:alphaModFix/>
            </a:blip>
            <a:stretch>
              <a:fillRect b="0" l="-1762" r="-1764" t="0"/>
            </a:stretch>
          </a:blipFill>
          <a:ln>
            <a:noFill/>
          </a:ln>
        </p:spPr>
      </p:sp>
      <p:sp>
        <p:nvSpPr>
          <p:cNvPr descr="preencoded.png" id="480" name="Google Shape;480;p21"/>
          <p:cNvSpPr/>
          <p:nvPr/>
        </p:nvSpPr>
        <p:spPr>
          <a:xfrm>
            <a:off x="11510205" y="4967601"/>
            <a:ext cx="149156" cy="238650"/>
          </a:xfrm>
          <a:custGeom>
            <a:rect b="b" l="l" r="r" t="t"/>
            <a:pathLst>
              <a:path extrusionOk="0" h="304800" w="190500">
                <a:moveTo>
                  <a:pt x="0" y="0"/>
                </a:moveTo>
                <a:lnTo>
                  <a:pt x="190500" y="0"/>
                </a:lnTo>
                <a:lnTo>
                  <a:pt x="190500" y="304800"/>
                </a:lnTo>
                <a:lnTo>
                  <a:pt x="0" y="30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1">
              <a:alphaModFix/>
            </a:blip>
            <a:stretch>
              <a:fillRect b="0" l="-1762" r="-1764" t="0"/>
            </a:stretch>
          </a:blipFill>
          <a:ln>
            <a:noFill/>
          </a:ln>
        </p:spPr>
      </p:sp>
      <p:sp>
        <p:nvSpPr>
          <p:cNvPr descr="preencoded.png" id="481" name="Google Shape;481;p21"/>
          <p:cNvSpPr/>
          <p:nvPr/>
        </p:nvSpPr>
        <p:spPr>
          <a:xfrm>
            <a:off x="14808359" y="4967601"/>
            <a:ext cx="149156" cy="238650"/>
          </a:xfrm>
          <a:custGeom>
            <a:rect b="b" l="l" r="r" t="t"/>
            <a:pathLst>
              <a:path extrusionOk="0" h="304800" w="190500">
                <a:moveTo>
                  <a:pt x="0" y="0"/>
                </a:moveTo>
                <a:lnTo>
                  <a:pt x="190500" y="0"/>
                </a:lnTo>
                <a:lnTo>
                  <a:pt x="190500" y="304800"/>
                </a:lnTo>
                <a:lnTo>
                  <a:pt x="0" y="30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1">
              <a:alphaModFix/>
            </a:blip>
            <a:stretch>
              <a:fillRect b="0" l="-1762" r="-1764" t="0"/>
            </a:stretch>
          </a:blipFill>
          <a:ln>
            <a:noFill/>
          </a:ln>
        </p:spPr>
      </p:sp>
      <p:sp>
        <p:nvSpPr>
          <p:cNvPr id="482" name="Google Shape;482;p21"/>
          <p:cNvSpPr/>
          <p:nvPr/>
        </p:nvSpPr>
        <p:spPr>
          <a:xfrm>
            <a:off x="753609" y="5435171"/>
            <a:ext cx="17182772" cy="1076807"/>
          </a:xfrm>
          <a:custGeom>
            <a:rect b="b" l="l" r="r" t="t"/>
            <a:pathLst>
              <a:path extrusionOk="0" h="1375283" w="21945600">
                <a:moveTo>
                  <a:pt x="0" y="0"/>
                </a:moveTo>
                <a:lnTo>
                  <a:pt x="21945600" y="0"/>
                </a:lnTo>
                <a:lnTo>
                  <a:pt x="21945600" y="1375283"/>
                </a:lnTo>
                <a:lnTo>
                  <a:pt x="0" y="1375283"/>
                </a:lnTo>
                <a:close/>
              </a:path>
            </a:pathLst>
          </a:custGeom>
          <a:solidFill>
            <a:srgbClr val="2EC4B6">
              <a:alpha val="0"/>
            </a:srgbClr>
          </a:solidFill>
          <a:ln>
            <a:noFill/>
          </a:ln>
        </p:spPr>
      </p:sp>
      <p:grpSp>
        <p:nvGrpSpPr>
          <p:cNvPr id="483" name="Google Shape;483;p21"/>
          <p:cNvGrpSpPr/>
          <p:nvPr/>
        </p:nvGrpSpPr>
        <p:grpSpPr>
          <a:xfrm>
            <a:off x="753609" y="5427713"/>
            <a:ext cx="4815525" cy="1084294"/>
            <a:chOff x="0" y="-9525"/>
            <a:chExt cx="6150323" cy="1384845"/>
          </a:xfrm>
        </p:grpSpPr>
        <p:sp>
          <p:nvSpPr>
            <p:cNvPr id="484" name="Google Shape;484;p21"/>
            <p:cNvSpPr/>
            <p:nvPr/>
          </p:nvSpPr>
          <p:spPr>
            <a:xfrm>
              <a:off x="0" y="0"/>
              <a:ext cx="6150323" cy="1375320"/>
            </a:xfrm>
            <a:custGeom>
              <a:rect b="b" l="l" r="r" t="t"/>
              <a:pathLst>
                <a:path extrusionOk="0" h="1375320" w="6150323">
                  <a:moveTo>
                    <a:pt x="0" y="0"/>
                  </a:moveTo>
                  <a:lnTo>
                    <a:pt x="6150323" y="0"/>
                  </a:lnTo>
                  <a:lnTo>
                    <a:pt x="6150323" y="1375320"/>
                  </a:lnTo>
                  <a:lnTo>
                    <a:pt x="0" y="137532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485" name="Google Shape;485;p21"/>
            <p:cNvSpPr txBox="1"/>
            <p:nvPr/>
          </p:nvSpPr>
          <p:spPr>
            <a:xfrm>
              <a:off x="0" y="-9525"/>
              <a:ext cx="6150323" cy="138484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1995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674" u="none" cap="none" strike="noStrike">
                  <a:solidFill>
                    <a:srgbClr val="333333"/>
                  </a:solidFill>
                  <a:latin typeface="Noto Sans"/>
                  <a:ea typeface="Noto Sans"/>
                  <a:cs typeface="Noto Sans"/>
                  <a:sym typeface="Noto Sans"/>
                </a:rPr>
                <a:t>4. Enerji Fatura Mutabakat / Finans Modülü</a:t>
              </a:r>
              <a:endParaRPr/>
            </a:p>
          </p:txBody>
        </p:sp>
      </p:grpSp>
      <p:sp>
        <p:nvSpPr>
          <p:cNvPr descr="preencoded.png" id="486" name="Google Shape;486;p21"/>
          <p:cNvSpPr/>
          <p:nvPr/>
        </p:nvSpPr>
        <p:spPr>
          <a:xfrm>
            <a:off x="5748122" y="5853507"/>
            <a:ext cx="178987" cy="238650"/>
          </a:xfrm>
          <a:custGeom>
            <a:rect b="b" l="l" r="r" t="t"/>
            <a:pathLst>
              <a:path extrusionOk="0" h="304800" w="228600">
                <a:moveTo>
                  <a:pt x="0" y="0"/>
                </a:moveTo>
                <a:lnTo>
                  <a:pt x="228600" y="0"/>
                </a:lnTo>
                <a:lnTo>
                  <a:pt x="228600" y="304800"/>
                </a:lnTo>
                <a:lnTo>
                  <a:pt x="0" y="30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2">
              <a:alphaModFix/>
            </a:blip>
            <a:stretch>
              <a:fillRect b="0" l="-978" r="-979" t="0"/>
            </a:stretch>
          </a:blipFill>
          <a:ln>
            <a:noFill/>
          </a:ln>
        </p:spPr>
      </p:sp>
      <p:sp>
        <p:nvSpPr>
          <p:cNvPr descr="preencoded.png" id="487" name="Google Shape;487;p21"/>
          <p:cNvSpPr/>
          <p:nvPr/>
        </p:nvSpPr>
        <p:spPr>
          <a:xfrm>
            <a:off x="7759980" y="5853507"/>
            <a:ext cx="149156" cy="238650"/>
          </a:xfrm>
          <a:custGeom>
            <a:rect b="b" l="l" r="r" t="t"/>
            <a:pathLst>
              <a:path extrusionOk="0" h="304800" w="190500">
                <a:moveTo>
                  <a:pt x="0" y="0"/>
                </a:moveTo>
                <a:lnTo>
                  <a:pt x="190500" y="0"/>
                </a:lnTo>
                <a:lnTo>
                  <a:pt x="190500" y="304800"/>
                </a:lnTo>
                <a:lnTo>
                  <a:pt x="0" y="30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4">
              <a:alphaModFix/>
            </a:blip>
            <a:stretch>
              <a:fillRect b="0" l="-1762" r="-1764" t="0"/>
            </a:stretch>
          </a:blipFill>
          <a:ln>
            <a:noFill/>
          </a:ln>
        </p:spPr>
      </p:sp>
      <p:sp>
        <p:nvSpPr>
          <p:cNvPr descr="preencoded.png" id="488" name="Google Shape;488;p21"/>
          <p:cNvSpPr/>
          <p:nvPr/>
        </p:nvSpPr>
        <p:spPr>
          <a:xfrm>
            <a:off x="9448122" y="5853507"/>
            <a:ext cx="238650" cy="238650"/>
          </a:xfrm>
          <a:custGeom>
            <a:rect b="b" l="l" r="r" t="t"/>
            <a:pathLst>
              <a:path extrusionOk="0" h="304800" w="304800">
                <a:moveTo>
                  <a:pt x="0" y="0"/>
                </a:moveTo>
                <a:lnTo>
                  <a:pt x="304800" y="0"/>
                </a:lnTo>
                <a:lnTo>
                  <a:pt x="304800" y="304800"/>
                </a:lnTo>
                <a:lnTo>
                  <a:pt x="0" y="30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descr="preencoded.png" id="489" name="Google Shape;489;p21"/>
          <p:cNvSpPr/>
          <p:nvPr/>
        </p:nvSpPr>
        <p:spPr>
          <a:xfrm>
            <a:off x="11510205" y="5853507"/>
            <a:ext cx="238650" cy="238650"/>
          </a:xfrm>
          <a:custGeom>
            <a:rect b="b" l="l" r="r" t="t"/>
            <a:pathLst>
              <a:path extrusionOk="0" h="304800" w="304800">
                <a:moveTo>
                  <a:pt x="0" y="0"/>
                </a:moveTo>
                <a:lnTo>
                  <a:pt x="304800" y="0"/>
                </a:lnTo>
                <a:lnTo>
                  <a:pt x="304800" y="304800"/>
                </a:lnTo>
                <a:lnTo>
                  <a:pt x="0" y="30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descr="preencoded.png" id="490" name="Google Shape;490;p21"/>
          <p:cNvSpPr/>
          <p:nvPr/>
        </p:nvSpPr>
        <p:spPr>
          <a:xfrm>
            <a:off x="14808359" y="5853507"/>
            <a:ext cx="238650" cy="238650"/>
          </a:xfrm>
          <a:custGeom>
            <a:rect b="b" l="l" r="r" t="t"/>
            <a:pathLst>
              <a:path extrusionOk="0" h="304800" w="304800">
                <a:moveTo>
                  <a:pt x="0" y="0"/>
                </a:moveTo>
                <a:lnTo>
                  <a:pt x="304800" y="0"/>
                </a:lnTo>
                <a:lnTo>
                  <a:pt x="304800" y="304800"/>
                </a:lnTo>
                <a:lnTo>
                  <a:pt x="0" y="30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491" name="Google Shape;491;p21"/>
          <p:cNvGrpSpPr/>
          <p:nvPr/>
        </p:nvGrpSpPr>
        <p:grpSpPr>
          <a:xfrm>
            <a:off x="753609" y="6504549"/>
            <a:ext cx="4815525" cy="702490"/>
            <a:chOff x="0" y="-9525"/>
            <a:chExt cx="6150323" cy="897210"/>
          </a:xfrm>
        </p:grpSpPr>
        <p:sp>
          <p:nvSpPr>
            <p:cNvPr id="492" name="Google Shape;492;p21"/>
            <p:cNvSpPr/>
            <p:nvPr/>
          </p:nvSpPr>
          <p:spPr>
            <a:xfrm>
              <a:off x="0" y="0"/>
              <a:ext cx="6150323" cy="887685"/>
            </a:xfrm>
            <a:custGeom>
              <a:rect b="b" l="l" r="r" t="t"/>
              <a:pathLst>
                <a:path extrusionOk="0" h="887685" w="6150323">
                  <a:moveTo>
                    <a:pt x="0" y="0"/>
                  </a:moveTo>
                  <a:lnTo>
                    <a:pt x="6150323" y="0"/>
                  </a:lnTo>
                  <a:lnTo>
                    <a:pt x="6150323" y="887685"/>
                  </a:lnTo>
                  <a:lnTo>
                    <a:pt x="0" y="88768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493" name="Google Shape;493;p21"/>
            <p:cNvSpPr txBox="1"/>
            <p:nvPr/>
          </p:nvSpPr>
          <p:spPr>
            <a:xfrm>
              <a:off x="0" y="-9525"/>
              <a:ext cx="6150323" cy="8972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1995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674" u="none" cap="none" strike="noStrike">
                  <a:solidFill>
                    <a:srgbClr val="333333"/>
                  </a:solidFill>
                  <a:latin typeface="Noto Sans"/>
                  <a:ea typeface="Noto Sans"/>
                  <a:cs typeface="Noto Sans"/>
                  <a:sym typeface="Noto Sans"/>
                </a:rPr>
                <a:t>5. OSB Kümelenme &amp; Ölçek</a:t>
              </a:r>
              <a:endParaRPr/>
            </a:p>
          </p:txBody>
        </p:sp>
      </p:grpSp>
      <p:sp>
        <p:nvSpPr>
          <p:cNvPr descr="preencoded.png" id="494" name="Google Shape;494;p21"/>
          <p:cNvSpPr/>
          <p:nvPr/>
        </p:nvSpPr>
        <p:spPr>
          <a:xfrm>
            <a:off x="5748122" y="6739471"/>
            <a:ext cx="238650" cy="238650"/>
          </a:xfrm>
          <a:custGeom>
            <a:rect b="b" l="l" r="r" t="t"/>
            <a:pathLst>
              <a:path extrusionOk="0" h="304800" w="304800">
                <a:moveTo>
                  <a:pt x="0" y="0"/>
                </a:moveTo>
                <a:lnTo>
                  <a:pt x="304800" y="0"/>
                </a:lnTo>
                <a:lnTo>
                  <a:pt x="304800" y="304800"/>
                </a:lnTo>
                <a:lnTo>
                  <a:pt x="0" y="30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descr="preencoded.png" id="495" name="Google Shape;495;p21"/>
          <p:cNvSpPr/>
          <p:nvPr/>
        </p:nvSpPr>
        <p:spPr>
          <a:xfrm>
            <a:off x="7759980" y="6739471"/>
            <a:ext cx="238650" cy="238650"/>
          </a:xfrm>
          <a:custGeom>
            <a:rect b="b" l="l" r="r" t="t"/>
            <a:pathLst>
              <a:path extrusionOk="0" h="304800" w="304800">
                <a:moveTo>
                  <a:pt x="0" y="0"/>
                </a:moveTo>
                <a:lnTo>
                  <a:pt x="304800" y="0"/>
                </a:lnTo>
                <a:lnTo>
                  <a:pt x="304800" y="304800"/>
                </a:lnTo>
                <a:lnTo>
                  <a:pt x="0" y="30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descr="preencoded.png" id="496" name="Google Shape;496;p21"/>
          <p:cNvSpPr/>
          <p:nvPr/>
        </p:nvSpPr>
        <p:spPr>
          <a:xfrm>
            <a:off x="9448122" y="6739471"/>
            <a:ext cx="149156" cy="238650"/>
          </a:xfrm>
          <a:custGeom>
            <a:rect b="b" l="l" r="r" t="t"/>
            <a:pathLst>
              <a:path extrusionOk="0" h="304800" w="190500">
                <a:moveTo>
                  <a:pt x="0" y="0"/>
                </a:moveTo>
                <a:lnTo>
                  <a:pt x="190500" y="0"/>
                </a:lnTo>
                <a:lnTo>
                  <a:pt x="190500" y="304800"/>
                </a:lnTo>
                <a:lnTo>
                  <a:pt x="0" y="30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3">
              <a:alphaModFix/>
            </a:blip>
            <a:stretch>
              <a:fillRect b="0" l="-1762" r="-1764" t="0"/>
            </a:stretch>
          </a:blipFill>
          <a:ln>
            <a:noFill/>
          </a:ln>
        </p:spPr>
      </p:sp>
      <p:sp>
        <p:nvSpPr>
          <p:cNvPr descr="preencoded.png" id="497" name="Google Shape;497;p21"/>
          <p:cNvSpPr/>
          <p:nvPr/>
        </p:nvSpPr>
        <p:spPr>
          <a:xfrm>
            <a:off x="11510205" y="6739471"/>
            <a:ext cx="238650" cy="238650"/>
          </a:xfrm>
          <a:custGeom>
            <a:rect b="b" l="l" r="r" t="t"/>
            <a:pathLst>
              <a:path extrusionOk="0" h="304800" w="304800">
                <a:moveTo>
                  <a:pt x="0" y="0"/>
                </a:moveTo>
                <a:lnTo>
                  <a:pt x="304800" y="0"/>
                </a:lnTo>
                <a:lnTo>
                  <a:pt x="304800" y="304800"/>
                </a:lnTo>
                <a:lnTo>
                  <a:pt x="0" y="30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descr="preencoded.png" id="498" name="Google Shape;498;p21"/>
          <p:cNvSpPr/>
          <p:nvPr/>
        </p:nvSpPr>
        <p:spPr>
          <a:xfrm>
            <a:off x="14808359" y="6739471"/>
            <a:ext cx="149156" cy="238650"/>
          </a:xfrm>
          <a:custGeom>
            <a:rect b="b" l="l" r="r" t="t"/>
            <a:pathLst>
              <a:path extrusionOk="0" h="304800" w="190500">
                <a:moveTo>
                  <a:pt x="0" y="0"/>
                </a:moveTo>
                <a:lnTo>
                  <a:pt x="190500" y="0"/>
                </a:lnTo>
                <a:lnTo>
                  <a:pt x="190500" y="304800"/>
                </a:lnTo>
                <a:lnTo>
                  <a:pt x="0" y="30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4">
              <a:alphaModFix/>
            </a:blip>
            <a:stretch>
              <a:fillRect b="0" l="-1762" r="-1764" t="0"/>
            </a:stretch>
          </a:blipFill>
          <a:ln>
            <a:noFill/>
          </a:ln>
        </p:spPr>
      </p:sp>
      <p:sp>
        <p:nvSpPr>
          <p:cNvPr id="499" name="Google Shape;499;p21"/>
          <p:cNvSpPr/>
          <p:nvPr/>
        </p:nvSpPr>
        <p:spPr>
          <a:xfrm>
            <a:off x="753609" y="7207039"/>
            <a:ext cx="17182772" cy="695067"/>
          </a:xfrm>
          <a:custGeom>
            <a:rect b="b" l="l" r="r" t="t"/>
            <a:pathLst>
              <a:path extrusionOk="0" h="887730" w="21945600">
                <a:moveTo>
                  <a:pt x="0" y="0"/>
                </a:moveTo>
                <a:lnTo>
                  <a:pt x="21945600" y="0"/>
                </a:lnTo>
                <a:lnTo>
                  <a:pt x="21945600" y="887730"/>
                </a:lnTo>
                <a:lnTo>
                  <a:pt x="0" y="887730"/>
                </a:lnTo>
                <a:close/>
              </a:path>
            </a:pathLst>
          </a:custGeom>
          <a:solidFill>
            <a:srgbClr val="2EC4B6">
              <a:alpha val="0"/>
            </a:srgbClr>
          </a:solidFill>
          <a:ln>
            <a:noFill/>
          </a:ln>
        </p:spPr>
      </p:sp>
      <p:grpSp>
        <p:nvGrpSpPr>
          <p:cNvPr id="500" name="Google Shape;500;p21"/>
          <p:cNvGrpSpPr/>
          <p:nvPr/>
        </p:nvGrpSpPr>
        <p:grpSpPr>
          <a:xfrm>
            <a:off x="753609" y="7199581"/>
            <a:ext cx="4815525" cy="702490"/>
            <a:chOff x="0" y="-9525"/>
            <a:chExt cx="6150323" cy="897210"/>
          </a:xfrm>
        </p:grpSpPr>
        <p:sp>
          <p:nvSpPr>
            <p:cNvPr id="501" name="Google Shape;501;p21"/>
            <p:cNvSpPr/>
            <p:nvPr/>
          </p:nvSpPr>
          <p:spPr>
            <a:xfrm>
              <a:off x="0" y="0"/>
              <a:ext cx="6150323" cy="887685"/>
            </a:xfrm>
            <a:custGeom>
              <a:rect b="b" l="l" r="r" t="t"/>
              <a:pathLst>
                <a:path extrusionOk="0" h="887685" w="6150323">
                  <a:moveTo>
                    <a:pt x="0" y="0"/>
                  </a:moveTo>
                  <a:lnTo>
                    <a:pt x="6150323" y="0"/>
                  </a:lnTo>
                  <a:lnTo>
                    <a:pt x="6150323" y="887685"/>
                  </a:lnTo>
                  <a:lnTo>
                    <a:pt x="0" y="88768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502" name="Google Shape;502;p21"/>
            <p:cNvSpPr txBox="1"/>
            <p:nvPr/>
          </p:nvSpPr>
          <p:spPr>
            <a:xfrm>
              <a:off x="0" y="-9525"/>
              <a:ext cx="6150323" cy="8972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1995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674" u="none" cap="none" strike="noStrike">
                  <a:solidFill>
                    <a:srgbClr val="333333"/>
                  </a:solidFill>
                  <a:latin typeface="Noto Sans"/>
                  <a:ea typeface="Noto Sans"/>
                  <a:cs typeface="Noto Sans"/>
                  <a:sym typeface="Noto Sans"/>
                </a:rPr>
                <a:t>6. Çift Taraflı Enerji Yönetimi (Prosumer)</a:t>
              </a:r>
              <a:endParaRPr/>
            </a:p>
          </p:txBody>
        </p:sp>
      </p:grpSp>
      <p:sp>
        <p:nvSpPr>
          <p:cNvPr descr="preencoded.png" id="503" name="Google Shape;503;p21"/>
          <p:cNvSpPr/>
          <p:nvPr/>
        </p:nvSpPr>
        <p:spPr>
          <a:xfrm>
            <a:off x="5748122" y="7434503"/>
            <a:ext cx="238650" cy="238650"/>
          </a:xfrm>
          <a:custGeom>
            <a:rect b="b" l="l" r="r" t="t"/>
            <a:pathLst>
              <a:path extrusionOk="0" h="304800" w="304800">
                <a:moveTo>
                  <a:pt x="0" y="0"/>
                </a:moveTo>
                <a:lnTo>
                  <a:pt x="304800" y="0"/>
                </a:lnTo>
                <a:lnTo>
                  <a:pt x="304800" y="304800"/>
                </a:lnTo>
                <a:lnTo>
                  <a:pt x="0" y="30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2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descr="preencoded.png" id="504" name="Google Shape;504;p21"/>
          <p:cNvSpPr/>
          <p:nvPr/>
        </p:nvSpPr>
        <p:spPr>
          <a:xfrm>
            <a:off x="6048822" y="7434503"/>
            <a:ext cx="268481" cy="238650"/>
          </a:xfrm>
          <a:custGeom>
            <a:rect b="b" l="l" r="r" t="t"/>
            <a:pathLst>
              <a:path extrusionOk="0" h="304800" w="342900">
                <a:moveTo>
                  <a:pt x="0" y="0"/>
                </a:moveTo>
                <a:lnTo>
                  <a:pt x="342900" y="0"/>
                </a:lnTo>
                <a:lnTo>
                  <a:pt x="342900" y="304800"/>
                </a:lnTo>
                <a:lnTo>
                  <a:pt x="0" y="30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3">
              <a:alphaModFix/>
            </a:blip>
            <a:stretch>
              <a:fillRect b="-328" l="0" r="0" t="-328"/>
            </a:stretch>
          </a:blipFill>
          <a:ln>
            <a:noFill/>
          </a:ln>
        </p:spPr>
      </p:sp>
      <p:sp>
        <p:nvSpPr>
          <p:cNvPr descr="preencoded.png" id="505" name="Google Shape;505;p21"/>
          <p:cNvSpPr/>
          <p:nvPr/>
        </p:nvSpPr>
        <p:spPr>
          <a:xfrm>
            <a:off x="7759980" y="7434503"/>
            <a:ext cx="149156" cy="238650"/>
          </a:xfrm>
          <a:custGeom>
            <a:rect b="b" l="l" r="r" t="t"/>
            <a:pathLst>
              <a:path extrusionOk="0" h="304800" w="190500">
                <a:moveTo>
                  <a:pt x="0" y="0"/>
                </a:moveTo>
                <a:lnTo>
                  <a:pt x="190500" y="0"/>
                </a:lnTo>
                <a:lnTo>
                  <a:pt x="190500" y="304800"/>
                </a:lnTo>
                <a:lnTo>
                  <a:pt x="0" y="30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4">
              <a:alphaModFix/>
            </a:blip>
            <a:stretch>
              <a:fillRect b="0" l="-1762" r="-1764" t="0"/>
            </a:stretch>
          </a:blipFill>
          <a:ln>
            <a:noFill/>
          </a:ln>
        </p:spPr>
      </p:sp>
      <p:sp>
        <p:nvSpPr>
          <p:cNvPr descr="preencoded.png" id="506" name="Google Shape;506;p21"/>
          <p:cNvSpPr/>
          <p:nvPr/>
        </p:nvSpPr>
        <p:spPr>
          <a:xfrm>
            <a:off x="9448122" y="7434503"/>
            <a:ext cx="149156" cy="238650"/>
          </a:xfrm>
          <a:custGeom>
            <a:rect b="b" l="l" r="r" t="t"/>
            <a:pathLst>
              <a:path extrusionOk="0" h="304800" w="190500">
                <a:moveTo>
                  <a:pt x="0" y="0"/>
                </a:moveTo>
                <a:lnTo>
                  <a:pt x="190500" y="0"/>
                </a:lnTo>
                <a:lnTo>
                  <a:pt x="190500" y="304800"/>
                </a:lnTo>
                <a:lnTo>
                  <a:pt x="0" y="30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5">
              <a:alphaModFix/>
            </a:blip>
            <a:stretch>
              <a:fillRect b="0" l="-1762" r="-1764" t="0"/>
            </a:stretch>
          </a:blipFill>
          <a:ln>
            <a:noFill/>
          </a:ln>
        </p:spPr>
      </p:sp>
      <p:sp>
        <p:nvSpPr>
          <p:cNvPr descr="preencoded.png" id="507" name="Google Shape;507;p21"/>
          <p:cNvSpPr/>
          <p:nvPr/>
        </p:nvSpPr>
        <p:spPr>
          <a:xfrm>
            <a:off x="11510205" y="7434503"/>
            <a:ext cx="149156" cy="238650"/>
          </a:xfrm>
          <a:custGeom>
            <a:rect b="b" l="l" r="r" t="t"/>
            <a:pathLst>
              <a:path extrusionOk="0" h="304800" w="190500">
                <a:moveTo>
                  <a:pt x="0" y="0"/>
                </a:moveTo>
                <a:lnTo>
                  <a:pt x="190500" y="0"/>
                </a:lnTo>
                <a:lnTo>
                  <a:pt x="190500" y="304800"/>
                </a:lnTo>
                <a:lnTo>
                  <a:pt x="0" y="30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6">
              <a:alphaModFix/>
            </a:blip>
            <a:stretch>
              <a:fillRect b="0" l="-1762" r="-1764" t="0"/>
            </a:stretch>
          </a:blipFill>
          <a:ln>
            <a:noFill/>
          </a:ln>
        </p:spPr>
      </p:sp>
      <p:sp>
        <p:nvSpPr>
          <p:cNvPr descr="preencoded.png" id="508" name="Google Shape;508;p21"/>
          <p:cNvSpPr/>
          <p:nvPr/>
        </p:nvSpPr>
        <p:spPr>
          <a:xfrm>
            <a:off x="14808359" y="7434503"/>
            <a:ext cx="149156" cy="238650"/>
          </a:xfrm>
          <a:custGeom>
            <a:rect b="b" l="l" r="r" t="t"/>
            <a:pathLst>
              <a:path extrusionOk="0" h="304800" w="190500">
                <a:moveTo>
                  <a:pt x="0" y="0"/>
                </a:moveTo>
                <a:lnTo>
                  <a:pt x="190500" y="0"/>
                </a:lnTo>
                <a:lnTo>
                  <a:pt x="190500" y="304800"/>
                </a:lnTo>
                <a:lnTo>
                  <a:pt x="0" y="30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6">
              <a:alphaModFix/>
            </a:blip>
            <a:stretch>
              <a:fillRect b="0" l="-1762" r="-1764" t="0"/>
            </a:stretch>
          </a:blipFill>
          <a:ln>
            <a:noFill/>
          </a:ln>
        </p:spPr>
      </p:sp>
      <p:grpSp>
        <p:nvGrpSpPr>
          <p:cNvPr id="509" name="Google Shape;509;p21"/>
          <p:cNvGrpSpPr/>
          <p:nvPr/>
        </p:nvGrpSpPr>
        <p:grpSpPr>
          <a:xfrm>
            <a:off x="753609" y="7894613"/>
            <a:ext cx="4815525" cy="702490"/>
            <a:chOff x="0" y="-9525"/>
            <a:chExt cx="6150323" cy="897210"/>
          </a:xfrm>
        </p:grpSpPr>
        <p:sp>
          <p:nvSpPr>
            <p:cNvPr id="510" name="Google Shape;510;p21"/>
            <p:cNvSpPr/>
            <p:nvPr/>
          </p:nvSpPr>
          <p:spPr>
            <a:xfrm>
              <a:off x="0" y="0"/>
              <a:ext cx="6150323" cy="887685"/>
            </a:xfrm>
            <a:custGeom>
              <a:rect b="b" l="l" r="r" t="t"/>
              <a:pathLst>
                <a:path extrusionOk="0" h="887685" w="6150323">
                  <a:moveTo>
                    <a:pt x="0" y="0"/>
                  </a:moveTo>
                  <a:lnTo>
                    <a:pt x="6150323" y="0"/>
                  </a:lnTo>
                  <a:lnTo>
                    <a:pt x="6150323" y="887685"/>
                  </a:lnTo>
                  <a:lnTo>
                    <a:pt x="0" y="88768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511" name="Google Shape;511;p21"/>
            <p:cNvSpPr txBox="1"/>
            <p:nvPr/>
          </p:nvSpPr>
          <p:spPr>
            <a:xfrm>
              <a:off x="0" y="-9525"/>
              <a:ext cx="6150323" cy="8972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1995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674" u="none" cap="none" strike="noStrike">
                  <a:solidFill>
                    <a:srgbClr val="333333"/>
                  </a:solidFill>
                  <a:latin typeface="Noto Sans"/>
                  <a:ea typeface="Noto Sans"/>
                  <a:cs typeface="Noto Sans"/>
                  <a:sym typeface="Noto Sans"/>
                </a:rPr>
                <a:t>7. Blokzincir Tabanlı P2P Muhasebe</a:t>
              </a:r>
              <a:endParaRPr/>
            </a:p>
          </p:txBody>
        </p:sp>
      </p:grpSp>
      <p:sp>
        <p:nvSpPr>
          <p:cNvPr descr="preencoded.png" id="512" name="Google Shape;512;p21"/>
          <p:cNvSpPr/>
          <p:nvPr/>
        </p:nvSpPr>
        <p:spPr>
          <a:xfrm>
            <a:off x="5748122" y="8129535"/>
            <a:ext cx="238650" cy="238650"/>
          </a:xfrm>
          <a:custGeom>
            <a:rect b="b" l="l" r="r" t="t"/>
            <a:pathLst>
              <a:path extrusionOk="0" h="304800" w="304800">
                <a:moveTo>
                  <a:pt x="0" y="0"/>
                </a:moveTo>
                <a:lnTo>
                  <a:pt x="304800" y="0"/>
                </a:lnTo>
                <a:lnTo>
                  <a:pt x="304800" y="304800"/>
                </a:lnTo>
                <a:lnTo>
                  <a:pt x="0" y="30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descr="preencoded.png" id="513" name="Google Shape;513;p21"/>
          <p:cNvSpPr/>
          <p:nvPr/>
        </p:nvSpPr>
        <p:spPr>
          <a:xfrm>
            <a:off x="6048822" y="8129535"/>
            <a:ext cx="268481" cy="238650"/>
          </a:xfrm>
          <a:custGeom>
            <a:rect b="b" l="l" r="r" t="t"/>
            <a:pathLst>
              <a:path extrusionOk="0" h="304800" w="342900">
                <a:moveTo>
                  <a:pt x="0" y="0"/>
                </a:moveTo>
                <a:lnTo>
                  <a:pt x="342900" y="0"/>
                </a:lnTo>
                <a:lnTo>
                  <a:pt x="342900" y="304800"/>
                </a:lnTo>
                <a:lnTo>
                  <a:pt x="0" y="30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8">
              <a:alphaModFix/>
            </a:blip>
            <a:stretch>
              <a:fillRect b="-328" l="0" r="0" t="-328"/>
            </a:stretch>
          </a:blipFill>
          <a:ln>
            <a:noFill/>
          </a:ln>
        </p:spPr>
      </p:sp>
      <p:sp>
        <p:nvSpPr>
          <p:cNvPr descr="preencoded.png" id="514" name="Google Shape;514;p21"/>
          <p:cNvSpPr/>
          <p:nvPr/>
        </p:nvSpPr>
        <p:spPr>
          <a:xfrm>
            <a:off x="7759980" y="8129535"/>
            <a:ext cx="149156" cy="238650"/>
          </a:xfrm>
          <a:custGeom>
            <a:rect b="b" l="l" r="r" t="t"/>
            <a:pathLst>
              <a:path extrusionOk="0" h="304800" w="190500">
                <a:moveTo>
                  <a:pt x="0" y="0"/>
                </a:moveTo>
                <a:lnTo>
                  <a:pt x="190500" y="0"/>
                </a:lnTo>
                <a:lnTo>
                  <a:pt x="190500" y="304800"/>
                </a:lnTo>
                <a:lnTo>
                  <a:pt x="0" y="30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9">
              <a:alphaModFix/>
            </a:blip>
            <a:stretch>
              <a:fillRect b="0" l="-1762" r="-1764" t="0"/>
            </a:stretch>
          </a:blipFill>
          <a:ln>
            <a:noFill/>
          </a:ln>
        </p:spPr>
      </p:sp>
      <p:sp>
        <p:nvSpPr>
          <p:cNvPr descr="preencoded.png" id="515" name="Google Shape;515;p21"/>
          <p:cNvSpPr/>
          <p:nvPr/>
        </p:nvSpPr>
        <p:spPr>
          <a:xfrm>
            <a:off x="9448122" y="8129535"/>
            <a:ext cx="149156" cy="238650"/>
          </a:xfrm>
          <a:custGeom>
            <a:rect b="b" l="l" r="r" t="t"/>
            <a:pathLst>
              <a:path extrusionOk="0" h="304800" w="190500">
                <a:moveTo>
                  <a:pt x="0" y="0"/>
                </a:moveTo>
                <a:lnTo>
                  <a:pt x="190500" y="0"/>
                </a:lnTo>
                <a:lnTo>
                  <a:pt x="190500" y="304800"/>
                </a:lnTo>
                <a:lnTo>
                  <a:pt x="0" y="30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0">
              <a:alphaModFix/>
            </a:blip>
            <a:stretch>
              <a:fillRect b="0" l="-1762" r="-1764" t="0"/>
            </a:stretch>
          </a:blipFill>
          <a:ln>
            <a:noFill/>
          </a:ln>
        </p:spPr>
      </p:sp>
      <p:sp>
        <p:nvSpPr>
          <p:cNvPr descr="preencoded.png" id="516" name="Google Shape;516;p21"/>
          <p:cNvSpPr/>
          <p:nvPr/>
        </p:nvSpPr>
        <p:spPr>
          <a:xfrm>
            <a:off x="11510205" y="8129535"/>
            <a:ext cx="149156" cy="238650"/>
          </a:xfrm>
          <a:custGeom>
            <a:rect b="b" l="l" r="r" t="t"/>
            <a:pathLst>
              <a:path extrusionOk="0" h="304800" w="190500">
                <a:moveTo>
                  <a:pt x="0" y="0"/>
                </a:moveTo>
                <a:lnTo>
                  <a:pt x="190500" y="0"/>
                </a:lnTo>
                <a:lnTo>
                  <a:pt x="190500" y="304800"/>
                </a:lnTo>
                <a:lnTo>
                  <a:pt x="0" y="30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1">
              <a:alphaModFix/>
            </a:blip>
            <a:stretch>
              <a:fillRect b="0" l="-1762" r="-1764" t="0"/>
            </a:stretch>
          </a:blipFill>
          <a:ln>
            <a:noFill/>
          </a:ln>
        </p:spPr>
      </p:sp>
      <p:sp>
        <p:nvSpPr>
          <p:cNvPr descr="preencoded.png" id="517" name="Google Shape;517;p21"/>
          <p:cNvSpPr/>
          <p:nvPr/>
        </p:nvSpPr>
        <p:spPr>
          <a:xfrm>
            <a:off x="14808359" y="8129535"/>
            <a:ext cx="149156" cy="238650"/>
          </a:xfrm>
          <a:custGeom>
            <a:rect b="b" l="l" r="r" t="t"/>
            <a:pathLst>
              <a:path extrusionOk="0" h="304800" w="190500">
                <a:moveTo>
                  <a:pt x="0" y="0"/>
                </a:moveTo>
                <a:lnTo>
                  <a:pt x="190500" y="0"/>
                </a:lnTo>
                <a:lnTo>
                  <a:pt x="190500" y="304800"/>
                </a:lnTo>
                <a:lnTo>
                  <a:pt x="0" y="30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1">
              <a:alphaModFix/>
            </a:blip>
            <a:stretch>
              <a:fillRect b="0" l="-1762" r="-1764" t="0"/>
            </a:stretch>
          </a:blipFill>
          <a:ln>
            <a:noFill/>
          </a:ln>
        </p:spPr>
      </p:sp>
      <p:sp>
        <p:nvSpPr>
          <p:cNvPr id="518" name="Google Shape;518;p21"/>
          <p:cNvSpPr/>
          <p:nvPr/>
        </p:nvSpPr>
        <p:spPr>
          <a:xfrm>
            <a:off x="5569134" y="2235951"/>
            <a:ext cx="2011858" cy="1121582"/>
          </a:xfrm>
          <a:custGeom>
            <a:rect b="b" l="l" r="r" t="t"/>
            <a:pathLst>
              <a:path extrusionOk="0" h="1121582" w="2011858">
                <a:moveTo>
                  <a:pt x="0" y="0"/>
                </a:moveTo>
                <a:lnTo>
                  <a:pt x="2011858" y="0"/>
                </a:lnTo>
                <a:lnTo>
                  <a:pt x="2011858" y="1121582"/>
                </a:lnTo>
                <a:lnTo>
                  <a:pt x="0" y="112158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7">
              <a:alphaModFix/>
            </a:blip>
            <a:stretch>
              <a:fillRect b="-70533" l="-16768" r="-11860" t="-60194"/>
            </a:stretch>
          </a:blipFill>
          <a:ln>
            <a:noFill/>
          </a:ln>
        </p:spPr>
      </p:sp>
      <p:sp>
        <p:nvSpPr>
          <p:cNvPr id="519" name="Google Shape;519;p21"/>
          <p:cNvSpPr txBox="1"/>
          <p:nvPr/>
        </p:nvSpPr>
        <p:spPr>
          <a:xfrm>
            <a:off x="3309281" y="812910"/>
            <a:ext cx="15895901" cy="8705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85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7369" u="none" cap="none" strike="noStrike">
                <a:solidFill>
                  <a:srgbClr val="229799"/>
                </a:solidFill>
                <a:latin typeface="Arial"/>
                <a:ea typeface="Arial"/>
                <a:cs typeface="Arial"/>
                <a:sym typeface="Arial"/>
              </a:rPr>
              <a:t>Kimlerle Rekabet Ediyoruz ?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